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Garamond" panose="02020404030301010803" pitchFamily="18" charset="0"/>
      <p:regular r:id="rId49"/>
      <p:bold r:id="rId50"/>
      <p:italic r:id="rId51"/>
      <p:boldItalic r:id="rId52"/>
    </p:embeddedFont>
    <p:embeddedFont>
      <p:font typeface="Playfair Display" pitchFamily="2" charset="77"/>
      <p:regular r:id="rId53"/>
      <p:bold r:id="rId54"/>
      <p:italic r:id="rId55"/>
      <p:boldItalic r:id="rId56"/>
    </p:embeddedFont>
    <p:embeddedFont>
      <p:font typeface="Ubuntu" panose="020B050403060203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BD3504-EB60-4DD8-A66D-1096A5CB353D}">
  <a:tblStyle styleId="{38BD3504-EB60-4DD8-A66D-1096A5CB35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21" d="100"/>
          <a:sy n="121" d="100"/>
        </p:scale>
        <p:origin x="20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IE" sz="1200" b="0" i="0" u="none" strike="noStrike" cap="none">
                <a:solidFill>
                  <a:schemeClr val="dk1"/>
                </a:solidFill>
                <a:latin typeface="Times New Roman"/>
                <a:ea typeface="Times New Roman"/>
                <a:cs typeface="Times New Roman"/>
                <a:sym typeface="Times New Roman"/>
              </a:rPr>
              <a:t>1</a:t>
            </a:fld>
            <a:endParaRPr sz="1200" b="0" i="0" u="none" strike="noStrike" cap="none">
              <a:solidFill>
                <a:schemeClr val="dk1"/>
              </a:solidFill>
              <a:latin typeface="Times New Roman"/>
              <a:ea typeface="Times New Roman"/>
              <a:cs typeface="Times New Roman"/>
              <a:sym typeface="Times New Roman"/>
            </a:endParaRPr>
          </a:p>
        </p:txBody>
      </p:sp>
      <p:sp>
        <p:nvSpPr>
          <p:cNvPr id="234" name="Google Shape;2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e4725bb1c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e4725bb1c_0_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ee4725bb1c_0_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e4725bb1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ee4725bb1c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43" name="Google Shape;343;gee4725bb1c_0_1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e4725bb1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ee4725bb1c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51" name="Google Shape;351;gee4725bb1c_0_1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e4725bb1c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e4725bb1c_0_3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ee4725bb1c_0_3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e4725bb1c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e4725bb1c_0_3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ee4725bb1c_0_3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ee4725bb1c_0_3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ee4725bb1c_0_3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gee4725bb1c_0_3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e4725bb1c_0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e4725bb1c_0_3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gee4725bb1c_0_3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e4725bb1c_0_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ee4725bb1c_0_37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gee4725bb1c_0_3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e4725bb1c_0_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ee4725bb1c_0_52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ee4725bb1c_0_5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e4725bb1c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e4725bb1c_0_9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ee4725bb1c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ee4725bb1c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ee4725bb1c_0_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ee4725bb1c_0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e4725bb1c_0_3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e4725bb1c_0_3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gee4725bb1c_0_3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e4725bb1c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e4725bb1c_0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P(A\cap B) = P(A|B)P(B) = P(B|A)P(B)</a:t>
            </a:r>
            <a:endParaRPr/>
          </a:p>
          <a:p>
            <a:pPr marL="0" lvl="0" indent="0" algn="l" rtl="0">
              <a:spcBef>
                <a:spcPts val="0"/>
              </a:spcBef>
              <a:spcAft>
                <a:spcPts val="0"/>
              </a:spcAft>
              <a:buNone/>
            </a:pPr>
            <a:r>
              <a:rPr lang="en-IE"/>
              <a:t>1 = \frac{P(A \cap B)}{P(B \cap A)} = \frac{P(A|B)P(B)}{P(B|A)P(A)}</a:t>
            </a:r>
            <a:endParaRPr/>
          </a:p>
        </p:txBody>
      </p:sp>
      <p:sp>
        <p:nvSpPr>
          <p:cNvPr id="421" name="Google Shape;421;gee4725bb1c_0_3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e4725bb1c_0_4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e4725bb1c_0_4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ee4725bb1c_0_4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ee4725bb1c_0_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ee4725bb1c_0_5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ee4725bb1c_0_5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ee4725bb1c_0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ee4725bb1c_0_4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gee4725bb1c_0_4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e4725bb1c_0_5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e4725bb1c_0_5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gee4725bb1c_0_5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ee4725bb1c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ee4725bb1c_0_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ee4725bb1c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ee4725bb1c_0_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ee4725bb1c_0_5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ee4725bb1c_0_5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e4725bb1c_0_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e4725bb1c_0_5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gee4725bb1c_0_5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ee4725bb1c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ee4725bb1c_0_55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gee4725bb1c_0_5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e4725bb1c_0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e4725bb1c_0_4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ee4725bb1c_0_4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ee4725bb1c_0_5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ee4725bb1c_0_5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gee4725bb1c_0_5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e4725bb1c_0_5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e4725bb1c_0_58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gee4725bb1c_0_5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e4725bb1c_0_5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e4725bb1c_0_5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gee4725bb1c_0_5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ee4725bb1c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ee4725bb1c_0_1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gee4725bb1c_0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e4725bb1c_0_5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ee4725bb1c_0_59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4" name="Google Shape;544;gee4725bb1c_0_5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ee4725bb1c_0_6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ee4725bb1c_0_60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ee4725bb1c_0_6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ee4725bb1c_0_6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ee4725bb1c_0_6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TF\text{-}IDF=f_w \times \left( \log\left\(\frac{N}{N_w}\right) + 1\right)</a:t>
            </a:r>
            <a:endParaRPr/>
          </a:p>
          <a:p>
            <a:pPr marL="0" lvl="0" indent="0" algn="l" rtl="0">
              <a:spcBef>
                <a:spcPts val="0"/>
              </a:spcBef>
              <a:spcAft>
                <a:spcPts val="0"/>
              </a:spcAft>
              <a:buNone/>
            </a:pPr>
            <a:endParaRPr/>
          </a:p>
        </p:txBody>
      </p:sp>
      <p:sp>
        <p:nvSpPr>
          <p:cNvPr id="563" name="Google Shape;563;gee4725bb1c_0_6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e4725bb1c_0_9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ee4725bb1c_0_9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gee4725bb1c_0_9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e4725bb1c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ee4725bb1c_0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84" name="Google Shape;584;gee4725bb1c_0_6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e4725bb1c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gee4725bb1c_0_6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91" name="Google Shape;591;gee4725bb1c_0_6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e4725bb1c_0_4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e4725bb1c_0_4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ee4725bb1c_0_4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ee4725bb1c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ee4725bb1c_0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99" name="Google Shape;599;gee4725bb1c_0_6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IE"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ee4725bb1c_0_9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ee4725bb1c_0_9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gee4725bb1c_0_9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e4725bb1c_0_9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e4725bb1c_0_9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gee4725bb1c_0_9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42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e4725bb1c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e4725bb1c_0_4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Alexander Hamilton, James Madison, John Jay</a:t>
            </a:r>
            <a:endParaRPr/>
          </a:p>
        </p:txBody>
      </p:sp>
      <p:sp>
        <p:nvSpPr>
          <p:cNvPr id="279" name="Google Shape;279;gee4725bb1c_0_4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e4725bb1c_0_4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e4725bb1c_0_4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ee4725bb1c_0_4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E"/>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576c80669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1576c80669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IE"/>
              <a:t>Emotion analysis usually formulated as Multilabel classification</a:t>
            </a:r>
            <a:endParaRPr/>
          </a:p>
        </p:txBody>
      </p:sp>
      <p:sp>
        <p:nvSpPr>
          <p:cNvPr id="305" name="Google Shape;305;g1576c80669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576c80669c_0_9:notes"/>
          <p:cNvSpPr txBox="1">
            <a:spLocks noGrp="1"/>
          </p:cNvSpPr>
          <p:nvPr>
            <p:ph type="body" idx="1"/>
          </p:nvPr>
        </p:nvSpPr>
        <p:spPr>
          <a:xfrm>
            <a:off x="0" y="0"/>
            <a:ext cx="2250000" cy="3999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1576c80669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576c80669c_0_21:notes"/>
          <p:cNvSpPr txBox="1">
            <a:spLocks noGrp="1"/>
          </p:cNvSpPr>
          <p:nvPr>
            <p:ph type="body" idx="1"/>
          </p:nvPr>
        </p:nvSpPr>
        <p:spPr>
          <a:xfrm>
            <a:off x="0" y="0"/>
            <a:ext cx="2250000" cy="3999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1576c80669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2"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t="10660" r="3860" b="7842"/>
          <a:stretch/>
        </p:blipFill>
        <p:spPr>
          <a:xfrm>
            <a:off x="-13252" y="0"/>
            <a:ext cx="12205253" cy="6897756"/>
          </a:xfrm>
          <a:prstGeom prst="rect">
            <a:avLst/>
          </a:prstGeom>
          <a:noFill/>
          <a:ln>
            <a:noFill/>
          </a:ln>
        </p:spPr>
      </p:pic>
      <p:sp>
        <p:nvSpPr>
          <p:cNvPr id="17" name="Google Shape;17;p2"/>
          <p:cNvSpPr/>
          <p:nvPr/>
        </p:nvSpPr>
        <p:spPr>
          <a:xfrm>
            <a:off x="5765359" y="0"/>
            <a:ext cx="1426725" cy="6897756"/>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alpha val="5843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avLst/>
            <a:gdLst/>
            <a:ahLst/>
            <a:cxnLst/>
            <a:rect l="l" t="t" r="r" b="b"/>
            <a:pathLst>
              <a:path w="6774812" h="6897756" extrusionOk="0">
                <a:moveTo>
                  <a:pt x="0" y="0"/>
                </a:moveTo>
                <a:lnTo>
                  <a:pt x="5783571" y="0"/>
                </a:lnTo>
                <a:lnTo>
                  <a:pt x="6774812" y="6897756"/>
                </a:lnTo>
                <a:lnTo>
                  <a:pt x="0" y="6897756"/>
                </a:lnTo>
                <a:lnTo>
                  <a:pt x="0" y="0"/>
                </a:lnTo>
                <a:close/>
              </a:path>
            </a:pathLst>
          </a:custGeom>
          <a:solidFill>
            <a:srgbClr val="75114A">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avLst/>
            <a:gdLst/>
            <a:ahLst/>
            <a:cxnLst/>
            <a:rect l="l" t="t" r="r" b="b"/>
            <a:pathLst>
              <a:path w="5027639" h="1282148" extrusionOk="0">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0" name="Google Shape;20;p2"/>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21" name="Google Shape;21;p2"/>
          <p:cNvSpPr txBox="1">
            <a:spLocks noGrp="1"/>
          </p:cNvSpPr>
          <p:nvPr>
            <p:ph type="ctrTitle"/>
          </p:nvPr>
        </p:nvSpPr>
        <p:spPr>
          <a:xfrm>
            <a:off x="695501" y="3102474"/>
            <a:ext cx="5162100" cy="2652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D9C49F"/>
              </a:buClr>
              <a:buSzPts val="7000"/>
              <a:buFont typeface="Garamond"/>
              <a:buNone/>
              <a:defRPr sz="7000" b="1" i="0" u="none" strike="noStrike" cap="none">
                <a:solidFill>
                  <a:srgbClr val="D9C49F"/>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 name="Google Shape;22;p2"/>
          <p:cNvSpPr txBox="1">
            <a:spLocks noGrp="1"/>
          </p:cNvSpPr>
          <p:nvPr>
            <p:ph type="subTitle" idx="1"/>
          </p:nvPr>
        </p:nvSpPr>
        <p:spPr>
          <a:xfrm>
            <a:off x="7752523" y="4107533"/>
            <a:ext cx="4189200" cy="1021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Garamond"/>
                <a:ea typeface="Garamond"/>
                <a:cs typeface="Garamond"/>
                <a:sym typeface="Garamond"/>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3" name="Google Shape;23;p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4" name="Google Shape;24;p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5" name="Google Shape;25;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pic>
        <p:nvPicPr>
          <p:cNvPr id="26" name="Google Shape;26;p2"/>
          <p:cNvPicPr preferRelativeResize="0"/>
          <p:nvPr/>
        </p:nvPicPr>
        <p:blipFill rotWithShape="1">
          <a:blip r:embed="rId3">
            <a:alphaModFix/>
          </a:blip>
          <a:srcRect/>
          <a:stretch/>
        </p:blipFill>
        <p:spPr>
          <a:xfrm>
            <a:off x="404425" y="521244"/>
            <a:ext cx="4114801" cy="1018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a:stretch/>
        </p:blipFill>
        <p:spPr>
          <a:xfrm>
            <a:off x="-17344" y="-99182"/>
            <a:ext cx="12209343" cy="6957182"/>
          </a:xfrm>
          <a:prstGeom prst="rect">
            <a:avLst/>
          </a:prstGeom>
          <a:noFill/>
          <a:ln>
            <a:noFill/>
          </a:ln>
        </p:spPr>
      </p:pic>
      <p:sp>
        <p:nvSpPr>
          <p:cNvPr id="210" name="Google Shape;210;p11"/>
          <p:cNvSpPr/>
          <p:nvPr/>
        </p:nvSpPr>
        <p:spPr>
          <a:xfrm>
            <a:off x="441346" y="386807"/>
            <a:ext cx="4506300" cy="4724100"/>
          </a:xfrm>
          <a:prstGeom prst="rect">
            <a:avLst/>
          </a:prstGeom>
          <a:solidFill>
            <a:srgbClr val="75114A">
              <a:alpha val="6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1" name="Google Shape;211;p11"/>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2" name="Google Shape;212;p11"/>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3" name="Google Shape;213;p11"/>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14" name="Google Shape;214;p11"/>
          <p:cNvSpPr txBox="1">
            <a:spLocks noGrp="1"/>
          </p:cNvSpPr>
          <p:nvPr>
            <p:ph type="ctrTitle"/>
          </p:nvPr>
        </p:nvSpPr>
        <p:spPr>
          <a:xfrm>
            <a:off x="720934" y="434781"/>
            <a:ext cx="4048800" cy="2071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5" name="Google Shape;215;p11"/>
          <p:cNvSpPr txBox="1">
            <a:spLocks noGrp="1"/>
          </p:cNvSpPr>
          <p:nvPr>
            <p:ph type="subTitle" idx="1"/>
          </p:nvPr>
        </p:nvSpPr>
        <p:spPr>
          <a:xfrm>
            <a:off x="720934" y="2838917"/>
            <a:ext cx="4048800" cy="19638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216" name="Google Shape;216;p11"/>
          <p:cNvSpPr txBox="1">
            <a:spLocks noGrp="1"/>
          </p:cNvSpPr>
          <p:nvPr>
            <p:ph type="dt" idx="10"/>
          </p:nvPr>
        </p:nvSpPr>
        <p:spPr>
          <a:xfrm>
            <a:off x="3670465" y="6118555"/>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17" name="Google Shape;217;p11"/>
          <p:cNvSpPr txBox="1">
            <a:spLocks noGrp="1"/>
          </p:cNvSpPr>
          <p:nvPr>
            <p:ph type="ftr" idx="11"/>
          </p:nvPr>
        </p:nvSpPr>
        <p:spPr>
          <a:xfrm>
            <a:off x="7771263" y="6118554"/>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218" name="Google Shape;218;p11"/>
          <p:cNvPicPr preferRelativeResize="0"/>
          <p:nvPr/>
        </p:nvPicPr>
        <p:blipFill rotWithShape="1">
          <a:blip r:embed="rId3">
            <a:alphaModFix/>
          </a:blip>
          <a:srcRect/>
          <a:stretch/>
        </p:blipFill>
        <p:spPr>
          <a:xfrm>
            <a:off x="260825" y="6113471"/>
            <a:ext cx="1474802" cy="365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Slide - Content &amp; Picture">
  <p:cSld name="Text Slide - Content &amp; Picture">
    <p:spTree>
      <p:nvGrpSpPr>
        <p:cNvPr id="1" name="Shape 219"/>
        <p:cNvGrpSpPr/>
        <p:nvPr/>
      </p:nvGrpSpPr>
      <p:grpSpPr>
        <a:xfrm>
          <a:off x="0" y="0"/>
          <a:ext cx="0" cy="0"/>
          <a:chOff x="0" y="0"/>
          <a:chExt cx="0" cy="0"/>
        </a:xfrm>
      </p:grpSpPr>
      <p:sp>
        <p:nvSpPr>
          <p:cNvPr id="220" name="Google Shape;220;p12"/>
          <p:cNvSpPr txBox="1">
            <a:spLocks noGrp="1"/>
          </p:cNvSpPr>
          <p:nvPr>
            <p:ph type="title"/>
          </p:nvPr>
        </p:nvSpPr>
        <p:spPr>
          <a:xfrm>
            <a:off x="838200" y="365125"/>
            <a:ext cx="5181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1" name="Google Shape;221;p12"/>
          <p:cNvSpPr txBox="1">
            <a:spLocks noGrp="1"/>
          </p:cNvSpPr>
          <p:nvPr>
            <p:ph type="body" idx="1"/>
          </p:nvPr>
        </p:nvSpPr>
        <p:spPr>
          <a:xfrm>
            <a:off x="838200" y="1825625"/>
            <a:ext cx="5181600" cy="39804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222" name="Google Shape;222;p12"/>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3" name="Google Shape;223;p12"/>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4" name="Google Shape;224;p12"/>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25" name="Google Shape;225;p12"/>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26" name="Google Shape;226;p12"/>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227" name="Google Shape;227;p12"/>
          <p:cNvPicPr preferRelativeResize="0"/>
          <p:nvPr/>
        </p:nvPicPr>
        <p:blipFill rotWithShape="1">
          <a:blip r:embed="rId2">
            <a:alphaModFix/>
          </a:blip>
          <a:srcRect/>
          <a:stretch/>
        </p:blipFill>
        <p:spPr>
          <a:xfrm>
            <a:off x="260825" y="6113471"/>
            <a:ext cx="1474802" cy="365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
        <p:cNvGrpSpPr/>
        <p:nvPr/>
      </p:nvGrpSpPr>
      <p:grpSpPr>
        <a:xfrm>
          <a:off x="0" y="0"/>
          <a:ext cx="0" cy="0"/>
          <a:chOff x="0" y="0"/>
          <a:chExt cx="0" cy="0"/>
        </a:xfrm>
      </p:grpSpPr>
      <p:sp>
        <p:nvSpPr>
          <p:cNvPr id="229" name="Google Shape;229;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0" name="Google Shape;230;p1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231" name="Google Shape;231;p1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1" type="obj">
  <p:cSld name="OBJECT">
    <p:spTree>
      <p:nvGrpSpPr>
        <p:cNvPr id="1" name="Shape 27"/>
        <p:cNvGrpSpPr/>
        <p:nvPr/>
      </p:nvGrpSpPr>
      <p:grpSpPr>
        <a:xfrm>
          <a:off x="0" y="0"/>
          <a:ext cx="0" cy="0"/>
          <a:chOff x="0" y="0"/>
          <a:chExt cx="0" cy="0"/>
        </a:xfrm>
      </p:grpSpPr>
      <p:sp>
        <p:nvSpPr>
          <p:cNvPr id="28" name="Google Shape;28;p3"/>
          <p:cNvSpPr/>
          <p:nvPr/>
        </p:nvSpPr>
        <p:spPr>
          <a:xfrm>
            <a:off x="2887677" y="5972158"/>
            <a:ext cx="674128" cy="620798"/>
          </a:xfrm>
          <a:custGeom>
            <a:avLst/>
            <a:gdLst/>
            <a:ahLst/>
            <a:cxnLst/>
            <a:rect l="l" t="t" r="r" b="b"/>
            <a:pathLst>
              <a:path w="1426725" h="6897756" extrusionOk="0">
                <a:moveTo>
                  <a:pt x="0" y="0"/>
                </a:moveTo>
                <a:lnTo>
                  <a:pt x="435484" y="0"/>
                </a:lnTo>
                <a:lnTo>
                  <a:pt x="1426725" y="6897756"/>
                </a:lnTo>
                <a:lnTo>
                  <a:pt x="998924" y="6890072"/>
                </a:lnTo>
                <a:lnTo>
                  <a:pt x="0" y="0"/>
                </a:lnTo>
                <a:close/>
              </a:path>
            </a:pathLst>
          </a:custGeom>
          <a:solidFill>
            <a:srgbClr val="D9C4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29" name="Google Shape;29;p3"/>
          <p:cNvSpPr/>
          <p:nvPr/>
        </p:nvSpPr>
        <p:spPr>
          <a:xfrm>
            <a:off x="-8074" y="5972159"/>
            <a:ext cx="3371092" cy="660616"/>
          </a:xfrm>
          <a:custGeom>
            <a:avLst/>
            <a:gdLst/>
            <a:ahLst/>
            <a:cxnLst/>
            <a:rect l="l" t="t" r="r" b="b"/>
            <a:pathLst>
              <a:path w="7134587" h="7340175" extrusionOk="0">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0" name="Google Shape;30;p3"/>
          <p:cNvSpPr/>
          <p:nvPr/>
        </p:nvSpPr>
        <p:spPr>
          <a:xfrm rot="10800000">
            <a:off x="3187071" y="5956678"/>
            <a:ext cx="9038769" cy="620799"/>
          </a:xfrm>
          <a:custGeom>
            <a:avLst/>
            <a:gdLst/>
            <a:ahLst/>
            <a:cxnLst/>
            <a:rect l="l" t="t" r="r" b="b"/>
            <a:pathLst>
              <a:path w="19129670" h="6897768" extrusionOk="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1" name="Google Shape;31;p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75114A"/>
              </a:buClr>
              <a:buSzPts val="4400"/>
              <a:buFont typeface="Calibri"/>
              <a:buNone/>
              <a:defRPr sz="4400" b="0" i="0" u="none" strike="noStrike" cap="none">
                <a:solidFill>
                  <a:srgbClr val="75114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3"/>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33" name="Google Shape;33;p3"/>
          <p:cNvSpPr txBox="1">
            <a:spLocks noGrp="1"/>
          </p:cNvSpPr>
          <p:nvPr>
            <p:ph type="ftr" idx="11"/>
          </p:nvPr>
        </p:nvSpPr>
        <p:spPr>
          <a:xfrm>
            <a:off x="7239000" y="6113463"/>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6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34" name="Google Shape;34;p3"/>
          <p:cNvSpPr txBox="1">
            <a:spLocks noGrp="1"/>
          </p:cNvSpPr>
          <p:nvPr>
            <p:ph type="dt" idx="10"/>
          </p:nvPr>
        </p:nvSpPr>
        <p:spPr>
          <a:xfrm>
            <a:off x="3789598" y="6094049"/>
            <a:ext cx="1089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595959"/>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35" name="Google Shape;35;p3"/>
          <p:cNvPicPr preferRelativeResize="0"/>
          <p:nvPr/>
        </p:nvPicPr>
        <p:blipFill rotWithShape="1">
          <a:blip r:embed="rId2">
            <a:alphaModFix/>
          </a:blip>
          <a:srcRect/>
          <a:stretch/>
        </p:blipFill>
        <p:spPr>
          <a:xfrm>
            <a:off x="260825" y="6113471"/>
            <a:ext cx="1474802" cy="365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Slide 2B">
  <p:cSld name="Divider Slide 2B">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a:stretch/>
        </p:blipFill>
        <p:spPr>
          <a:xfrm>
            <a:off x="-13252" y="0"/>
            <a:ext cx="12205252" cy="6897755"/>
          </a:xfrm>
          <a:prstGeom prst="rect">
            <a:avLst/>
          </a:prstGeom>
          <a:noFill/>
          <a:ln>
            <a:noFill/>
          </a:ln>
        </p:spPr>
      </p:pic>
      <p:sp>
        <p:nvSpPr>
          <p:cNvPr id="38" name="Google Shape;38;p4"/>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39" name="Google Shape;39;p4"/>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40" name="Google Shape;40;p4"/>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4"/>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42" name="Google Shape;42;p4"/>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43" name="Google Shape;43;p4"/>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44" name="Google Shape;44;p4"/>
          <p:cNvPicPr preferRelativeResize="0"/>
          <p:nvPr/>
        </p:nvPicPr>
        <p:blipFill>
          <a:blip r:embed="rId3">
            <a:alphaModFix/>
          </a:blip>
          <a:stretch>
            <a:fillRect/>
          </a:stretch>
        </p:blipFill>
        <p:spPr>
          <a:xfrm>
            <a:off x="404425" y="521244"/>
            <a:ext cx="4114801" cy="1018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Slide 1B">
  <p:cSld name="Divider Slide 1B">
    <p:spTree>
      <p:nvGrpSpPr>
        <p:cNvPr id="1"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l="975" t="1912" r="1080" b="15063"/>
          <a:stretch/>
        </p:blipFill>
        <p:spPr>
          <a:xfrm>
            <a:off x="-13253" y="0"/>
            <a:ext cx="12205255" cy="6897757"/>
          </a:xfrm>
          <a:prstGeom prst="rect">
            <a:avLst/>
          </a:prstGeom>
          <a:noFill/>
          <a:ln>
            <a:noFill/>
          </a:ln>
        </p:spPr>
      </p:pic>
      <p:pic>
        <p:nvPicPr>
          <p:cNvPr id="47" name="Google Shape;47;p5"/>
          <p:cNvPicPr preferRelativeResize="0"/>
          <p:nvPr/>
        </p:nvPicPr>
        <p:blipFill rotWithShape="1">
          <a:blip r:embed="rId3">
            <a:alphaModFix amt="38000"/>
          </a:blip>
          <a:srcRect l="23094" t="38467" r="-5157" b="2445"/>
          <a:stretch/>
        </p:blipFill>
        <p:spPr>
          <a:xfrm>
            <a:off x="-13254" y="1"/>
            <a:ext cx="8084129" cy="6897758"/>
          </a:xfrm>
          <a:prstGeom prst="rect">
            <a:avLst/>
          </a:prstGeom>
          <a:noFill/>
          <a:ln>
            <a:noFill/>
          </a:ln>
        </p:spPr>
      </p:pic>
      <p:sp>
        <p:nvSpPr>
          <p:cNvPr id="48" name="Google Shape;48;p5"/>
          <p:cNvSpPr/>
          <p:nvPr/>
        </p:nvSpPr>
        <p:spPr>
          <a:xfrm>
            <a:off x="5770821" y="0"/>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49" name="Google Shape;49;p5"/>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50" name="Google Shape;50;p5"/>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1" name="Google Shape;51;p5"/>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52" name="Google Shape;52;p5"/>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53" name="Google Shape;53;p5"/>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54" name="Google Shape;54;p5"/>
          <p:cNvPicPr preferRelativeResize="0"/>
          <p:nvPr/>
        </p:nvPicPr>
        <p:blipFill>
          <a:blip r:embed="rId4">
            <a:alphaModFix/>
          </a:blip>
          <a:stretch>
            <a:fillRect/>
          </a:stretch>
        </p:blipFill>
        <p:spPr>
          <a:xfrm>
            <a:off x="404425" y="521244"/>
            <a:ext cx="4114801" cy="1018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Slide 3B">
  <p:cSld name="Divider Slide 3B">
    <p:spTree>
      <p:nvGrpSpPr>
        <p:cNvPr id="1"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l="7074" t="9193" b="12397"/>
          <a:stretch/>
        </p:blipFill>
        <p:spPr>
          <a:xfrm>
            <a:off x="-1" y="0"/>
            <a:ext cx="12191581" cy="6857999"/>
          </a:xfrm>
          <a:prstGeom prst="rect">
            <a:avLst/>
          </a:prstGeom>
          <a:noFill/>
          <a:ln>
            <a:noFill/>
          </a:ln>
        </p:spPr>
      </p:pic>
      <p:sp>
        <p:nvSpPr>
          <p:cNvPr id="57" name="Google Shape;57;p6"/>
          <p:cNvSpPr/>
          <p:nvPr/>
        </p:nvSpPr>
        <p:spPr>
          <a:xfrm>
            <a:off x="5770821" y="-25629"/>
            <a:ext cx="6421179" cy="6909258"/>
          </a:xfrm>
          <a:custGeom>
            <a:avLst/>
            <a:gdLst/>
            <a:ahLst/>
            <a:cxnLst/>
            <a:rect l="l" t="t" r="r" b="b"/>
            <a:pathLst>
              <a:path w="6421179" h="6909258" extrusionOk="0">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aramond"/>
              <a:ea typeface="Garamond"/>
              <a:cs typeface="Garamond"/>
              <a:sym typeface="Garamond"/>
            </a:endParaRPr>
          </a:p>
        </p:txBody>
      </p:sp>
      <p:sp>
        <p:nvSpPr>
          <p:cNvPr id="58" name="Google Shape;58;p6"/>
          <p:cNvSpPr txBox="1"/>
          <p:nvPr/>
        </p:nvSpPr>
        <p:spPr>
          <a:xfrm>
            <a:off x="7626037" y="-1239550"/>
            <a:ext cx="4104300" cy="4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IE" sz="2500" b="0" i="0" u="none" strike="noStrike" cap="none">
                <a:solidFill>
                  <a:schemeClr val="lt1"/>
                </a:solidFill>
                <a:latin typeface="Garamond"/>
                <a:ea typeface="Garamond"/>
                <a:cs typeface="Garamond"/>
                <a:sym typeface="Garamond"/>
              </a:rPr>
              <a:t>Sub text</a:t>
            </a:r>
            <a:endParaRPr sz="1400" b="0" i="0" u="none" strike="noStrike" cap="none">
              <a:solidFill>
                <a:srgbClr val="000000"/>
              </a:solidFill>
              <a:latin typeface="Arial"/>
              <a:ea typeface="Arial"/>
              <a:cs typeface="Arial"/>
              <a:sym typeface="Arial"/>
            </a:endParaRPr>
          </a:p>
        </p:txBody>
      </p:sp>
      <p:sp>
        <p:nvSpPr>
          <p:cNvPr id="59" name="Google Shape;59;p6"/>
          <p:cNvSpPr txBox="1">
            <a:spLocks noGrp="1"/>
          </p:cNvSpPr>
          <p:nvPr>
            <p:ph type="ctrTitle"/>
          </p:nvPr>
        </p:nvSpPr>
        <p:spPr>
          <a:xfrm>
            <a:off x="6779669" y="731126"/>
            <a:ext cx="5162100" cy="22089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6"/>
          <p:cNvSpPr txBox="1">
            <a:spLocks noGrp="1"/>
          </p:cNvSpPr>
          <p:nvPr>
            <p:ph type="subTitle" idx="1"/>
          </p:nvPr>
        </p:nvSpPr>
        <p:spPr>
          <a:xfrm>
            <a:off x="6815555" y="3111500"/>
            <a:ext cx="5126100" cy="28701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aramond"/>
                <a:ea typeface="Garamond"/>
                <a:cs typeface="Garamond"/>
                <a:sym typeface="Garamond"/>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Garamond"/>
                <a:ea typeface="Garamond"/>
                <a:cs typeface="Garamond"/>
                <a:sym typeface="Garamond"/>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Garamond"/>
                <a:ea typeface="Garamond"/>
                <a:cs typeface="Garamond"/>
                <a:sym typeface="Garamond"/>
              </a:defRPr>
            </a:lvl9pPr>
          </a:lstStyle>
          <a:p>
            <a:endParaRPr/>
          </a:p>
        </p:txBody>
      </p:sp>
      <p:sp>
        <p:nvSpPr>
          <p:cNvPr id="61" name="Google Shape;61;p6"/>
          <p:cNvSpPr txBox="1">
            <a:spLocks noGrp="1"/>
          </p:cNvSpPr>
          <p:nvPr>
            <p:ph type="dt" idx="10"/>
          </p:nvPr>
        </p:nvSpPr>
        <p:spPr>
          <a:xfrm>
            <a:off x="270643"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62" name="Google Shape;62;p6"/>
          <p:cNvSpPr txBox="1">
            <a:spLocks noGrp="1"/>
          </p:cNvSpPr>
          <p:nvPr>
            <p:ph type="ftr" idx="11"/>
          </p:nvPr>
        </p:nvSpPr>
        <p:spPr>
          <a:xfrm>
            <a:off x="7826829" y="6361571"/>
            <a:ext cx="4114800" cy="3651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pic>
        <p:nvPicPr>
          <p:cNvPr id="63" name="Google Shape;63;p6"/>
          <p:cNvPicPr preferRelativeResize="0"/>
          <p:nvPr/>
        </p:nvPicPr>
        <p:blipFill rotWithShape="1">
          <a:blip r:embed="rId3">
            <a:alphaModFix/>
          </a:blip>
          <a:srcRect/>
          <a:stretch/>
        </p:blipFill>
        <p:spPr>
          <a:xfrm>
            <a:off x="404425" y="521244"/>
            <a:ext cx="4114801" cy="1018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7"/>
          <p:cNvSpPr/>
          <p:nvPr/>
        </p:nvSpPr>
        <p:spPr>
          <a:xfrm>
            <a:off x="6291470" y="4182533"/>
            <a:ext cx="5155500" cy="2218200"/>
          </a:xfrm>
          <a:prstGeom prst="rect">
            <a:avLst/>
          </a:prstGeom>
          <a:solidFill>
            <a:srgbClr val="B94F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 name="Google Shape;67;p7"/>
          <p:cNvSpPr txBox="1"/>
          <p:nvPr/>
        </p:nvSpPr>
        <p:spPr>
          <a:xfrm>
            <a:off x="6616390" y="4399704"/>
            <a:ext cx="4754100" cy="17544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are </a:t>
            </a:r>
            <a:r>
              <a:rPr lang="en-IE" sz="2000" b="1" i="0" u="none" strike="noStrike" cap="none">
                <a:solidFill>
                  <a:schemeClr val="lt1"/>
                </a:solidFill>
                <a:latin typeface="Calibri"/>
                <a:ea typeface="Calibri"/>
                <a:cs typeface="Calibri"/>
                <a:sym typeface="Calibri"/>
              </a:rPr>
              <a:t>one of Ireland’s top universities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1" i="0" u="none" strike="noStrike" cap="none">
                <a:solidFill>
                  <a:schemeClr val="lt1"/>
                </a:solidFill>
                <a:latin typeface="Calibri"/>
                <a:ea typeface="Calibri"/>
                <a:cs typeface="Calibri"/>
                <a:sym typeface="Calibri"/>
              </a:rPr>
              <a:t>for graduate employability, </a:t>
            </a:r>
            <a:r>
              <a:rPr lang="en-IE" sz="2000" b="0" i="0" u="none" strike="noStrike" cap="none">
                <a:solidFill>
                  <a:schemeClr val="lt1"/>
                </a:solidFill>
                <a:latin typeface="Calibri"/>
                <a:ea typeface="Calibri"/>
                <a:cs typeface="Calibri"/>
                <a:sym typeface="Calibri"/>
              </a:rPr>
              <a:t>with over</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of our graduates </a:t>
            </a:r>
            <a:endParaRPr sz="1400" b="0" i="0" u="none" strike="noStrike" cap="none">
              <a:solidFill>
                <a:srgbClr val="000000"/>
              </a:solidFill>
              <a:latin typeface="Arial"/>
              <a:ea typeface="Arial"/>
              <a:cs typeface="Arial"/>
              <a:sym typeface="Arial"/>
            </a:endParaRPr>
          </a:p>
          <a:p>
            <a:pPr marL="6350" marR="0" lvl="1" indent="0" algn="l" rtl="0">
              <a:lnSpc>
                <a:spcPct val="9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	                      working or in further</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study within six</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                                      months of graduating</a:t>
            </a:r>
            <a:endParaRPr sz="2000" b="1" i="0" u="none" strike="noStrike" cap="none">
              <a:solidFill>
                <a:schemeClr val="lt1"/>
              </a:solidFill>
              <a:latin typeface="Calibri"/>
              <a:ea typeface="Calibri"/>
              <a:cs typeface="Calibri"/>
              <a:sym typeface="Calibri"/>
            </a:endParaRPr>
          </a:p>
        </p:txBody>
      </p:sp>
      <p:sp>
        <p:nvSpPr>
          <p:cNvPr id="68" name="Google Shape;68;p7"/>
          <p:cNvSpPr/>
          <p:nvPr/>
        </p:nvSpPr>
        <p:spPr>
          <a:xfrm>
            <a:off x="704180" y="1778000"/>
            <a:ext cx="3850800" cy="2709300"/>
          </a:xfrm>
          <a:prstGeom prst="rect">
            <a:avLst/>
          </a:prstGeom>
          <a:solidFill>
            <a:srgbClr val="72E0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7"/>
          <p:cNvSpPr/>
          <p:nvPr/>
        </p:nvSpPr>
        <p:spPr>
          <a:xfrm>
            <a:off x="704181" y="4707467"/>
            <a:ext cx="5327700" cy="1693200"/>
          </a:xfrm>
          <a:prstGeom prst="rect">
            <a:avLst/>
          </a:prstGeom>
          <a:solidFill>
            <a:srgbClr val="96BB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7"/>
          <p:cNvSpPr/>
          <p:nvPr/>
        </p:nvSpPr>
        <p:spPr>
          <a:xfrm>
            <a:off x="7704667" y="592667"/>
            <a:ext cx="3742200" cy="3386700"/>
          </a:xfrm>
          <a:prstGeom prst="rect">
            <a:avLst/>
          </a:prstGeom>
          <a:solidFill>
            <a:srgbClr val="CFC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 name="Google Shape;71;p7"/>
          <p:cNvSpPr/>
          <p:nvPr/>
        </p:nvSpPr>
        <p:spPr>
          <a:xfrm>
            <a:off x="4792133" y="304800"/>
            <a:ext cx="2624700" cy="36744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 name="Google Shape;72;p7"/>
          <p:cNvSpPr txBox="1"/>
          <p:nvPr/>
        </p:nvSpPr>
        <p:spPr>
          <a:xfrm>
            <a:off x="953377" y="3340191"/>
            <a:ext cx="3598500" cy="10158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a:t>
            </a:r>
            <a:r>
              <a:rPr lang="en-IE" sz="2000" b="1" i="0" u="none" strike="noStrike" cap="none">
                <a:solidFill>
                  <a:schemeClr val="lt1"/>
                </a:solidFill>
                <a:latin typeface="Calibri"/>
                <a:ea typeface="Calibri"/>
                <a:cs typeface="Calibri"/>
                <a:sym typeface="Calibri"/>
              </a:rPr>
              <a:t>universities worldwide </a:t>
            </a:r>
            <a:r>
              <a:rPr lang="en-IE" sz="2000" b="0" i="0" u="none" strike="noStrike" cap="none">
                <a:solidFill>
                  <a:schemeClr val="lt1"/>
                </a:solidFill>
                <a:latin typeface="Calibri"/>
                <a:ea typeface="Calibri"/>
                <a:cs typeface="Calibri"/>
                <a:sym typeface="Calibri"/>
              </a:rPr>
              <a:t>according to </a:t>
            </a:r>
            <a:r>
              <a:rPr lang="en-IE" sz="2000" b="1" i="0" u="none" strike="noStrike" cap="none">
                <a:solidFill>
                  <a:schemeClr val="lt1"/>
                </a:solidFill>
                <a:latin typeface="Calibri"/>
                <a:ea typeface="Calibri"/>
                <a:cs typeface="Calibri"/>
                <a:sym typeface="Calibri"/>
              </a:rPr>
              <a:t>QS World </a:t>
            </a:r>
            <a:br>
              <a:rPr lang="en-IE" sz="2000" b="1" i="0" u="none" strike="noStrike" cap="none">
                <a:solidFill>
                  <a:schemeClr val="lt1"/>
                </a:solidFill>
                <a:latin typeface="Calibri"/>
                <a:ea typeface="Calibri"/>
                <a:cs typeface="Calibri"/>
                <a:sym typeface="Calibri"/>
              </a:rPr>
            </a:br>
            <a:r>
              <a:rPr lang="en-IE" sz="2000" b="1" i="0"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73" name="Google Shape;73;p7"/>
          <p:cNvSpPr txBox="1"/>
          <p:nvPr/>
        </p:nvSpPr>
        <p:spPr>
          <a:xfrm>
            <a:off x="966346" y="1898945"/>
            <a:ext cx="15378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 rank</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among the</a:t>
            </a:r>
            <a:endParaRPr sz="2000" b="1" i="0" u="none" strike="noStrike" cap="none">
              <a:solidFill>
                <a:schemeClr val="lt1"/>
              </a:solidFill>
              <a:latin typeface="Calibri"/>
              <a:ea typeface="Calibri"/>
              <a:cs typeface="Calibri"/>
              <a:sym typeface="Calibri"/>
            </a:endParaRPr>
          </a:p>
        </p:txBody>
      </p:sp>
      <p:sp>
        <p:nvSpPr>
          <p:cNvPr id="74" name="Google Shape;74;p7"/>
          <p:cNvSpPr txBox="1"/>
          <p:nvPr/>
        </p:nvSpPr>
        <p:spPr>
          <a:xfrm>
            <a:off x="1305942" y="2375309"/>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top</a:t>
            </a:r>
            <a:endParaRPr sz="1400" b="0" i="0" u="none" strike="noStrike" cap="none">
              <a:solidFill>
                <a:srgbClr val="000000"/>
              </a:solidFill>
              <a:latin typeface="Arial"/>
              <a:ea typeface="Arial"/>
              <a:cs typeface="Arial"/>
              <a:sym typeface="Arial"/>
            </a:endParaRPr>
          </a:p>
        </p:txBody>
      </p:sp>
      <p:sp>
        <p:nvSpPr>
          <p:cNvPr id="75" name="Google Shape;75;p7"/>
          <p:cNvSpPr txBox="1"/>
          <p:nvPr/>
        </p:nvSpPr>
        <p:spPr>
          <a:xfrm>
            <a:off x="2225455" y="1610974"/>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1" i="0" u="none" strike="noStrike" cap="none">
                <a:solidFill>
                  <a:srgbClr val="243C57"/>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76" name="Google Shape;76;p7"/>
          <p:cNvSpPr txBox="1"/>
          <p:nvPr/>
        </p:nvSpPr>
        <p:spPr>
          <a:xfrm>
            <a:off x="2879267" y="1945667"/>
            <a:ext cx="1323600" cy="938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500"/>
              <a:buFont typeface="Arial"/>
              <a:buNone/>
            </a:pPr>
            <a:r>
              <a:rPr lang="en-IE" sz="5500" b="1" i="0" u="none" strike="noStrike" cap="none">
                <a:solidFill>
                  <a:srgbClr val="243C57"/>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77" name="Google Shape;77;p7"/>
          <p:cNvSpPr txBox="1"/>
          <p:nvPr/>
        </p:nvSpPr>
        <p:spPr>
          <a:xfrm>
            <a:off x="2297145" y="4863547"/>
            <a:ext cx="373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of our researchers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were named among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the </a:t>
            </a:r>
            <a:r>
              <a:rPr lang="en-IE" sz="2000" b="1" i="0" u="none" strike="noStrike" cap="none">
                <a:solidFill>
                  <a:schemeClr val="lt1"/>
                </a:solidFill>
                <a:latin typeface="Calibri"/>
                <a:ea typeface="Calibri"/>
                <a:cs typeface="Calibri"/>
                <a:sym typeface="Calibri"/>
              </a:rPr>
              <a:t>World’s Most Highly Cited Researchers 2016 </a:t>
            </a:r>
            <a:r>
              <a:rPr lang="en-IE" sz="2000" b="0" i="0" u="none" strike="noStrike" cap="none">
                <a:solidFill>
                  <a:schemeClr val="lt1"/>
                </a:solidFill>
                <a:latin typeface="Calibri"/>
                <a:ea typeface="Calibri"/>
                <a:cs typeface="Calibri"/>
                <a:sym typeface="Calibri"/>
              </a:rPr>
              <a:t>by Clarivate</a:t>
            </a:r>
            <a:endParaRPr sz="2000" b="1" i="0" u="none" strike="noStrike" cap="none">
              <a:solidFill>
                <a:schemeClr val="lt1"/>
              </a:solidFill>
              <a:latin typeface="Calibri"/>
              <a:ea typeface="Calibri"/>
              <a:cs typeface="Calibri"/>
              <a:sym typeface="Calibri"/>
            </a:endParaRPr>
          </a:p>
        </p:txBody>
      </p:sp>
      <p:sp>
        <p:nvSpPr>
          <p:cNvPr id="78" name="Google Shape;78;p7"/>
          <p:cNvSpPr txBox="1"/>
          <p:nvPr/>
        </p:nvSpPr>
        <p:spPr>
          <a:xfrm>
            <a:off x="750733" y="4052067"/>
            <a:ext cx="1500000" cy="309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9500"/>
              <a:buFont typeface="Arial"/>
              <a:buNone/>
            </a:pPr>
            <a:r>
              <a:rPr lang="en-IE" sz="19500" b="1" i="0" u="none" strike="noStrike" cap="none">
                <a:solidFill>
                  <a:srgbClr val="414B57"/>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79" name="Google Shape;79;p7"/>
          <p:cNvSpPr txBox="1"/>
          <p:nvPr/>
        </p:nvSpPr>
        <p:spPr>
          <a:xfrm>
            <a:off x="4894816" y="475937"/>
            <a:ext cx="19611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Since </a:t>
            </a:r>
            <a:r>
              <a:rPr lang="en-IE" sz="2000" b="1" i="0" u="none" strike="noStrike" cap="none">
                <a:solidFill>
                  <a:schemeClr val="lt1"/>
                </a:solidFill>
                <a:latin typeface="Calibri"/>
                <a:ea typeface="Calibri"/>
                <a:cs typeface="Calibri"/>
                <a:sym typeface="Calibri"/>
              </a:rPr>
              <a:t>2005</a:t>
            </a:r>
            <a:r>
              <a:rPr lang="en-IE" sz="2000" b="0" i="0" u="none" strike="noStrike" cap="none">
                <a:solidFill>
                  <a:schemeClr val="lt1"/>
                </a:solidFill>
                <a:latin typeface="Calibri"/>
                <a:ea typeface="Calibri"/>
                <a:cs typeface="Calibri"/>
                <a:sym typeface="Calibri"/>
              </a:rPr>
              <a:t> we </a:t>
            </a:r>
            <a:endParaRPr sz="1400" b="0" i="0" u="none" strike="noStrike" cap="none">
              <a:solidFill>
                <a:srgbClr val="000000"/>
              </a:solidFill>
              <a:latin typeface="Arial"/>
              <a:ea typeface="Arial"/>
              <a:cs typeface="Arial"/>
              <a:sym typeface="Arial"/>
            </a:endParaRPr>
          </a:p>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have </a:t>
            </a:r>
            <a:r>
              <a:rPr lang="en-IE" sz="2000" b="1" i="0" u="none" strike="noStrike" cap="none">
                <a:solidFill>
                  <a:schemeClr val="lt1"/>
                </a:solidFill>
                <a:latin typeface="Calibri"/>
                <a:ea typeface="Calibri"/>
                <a:cs typeface="Calibri"/>
                <a:sym typeface="Calibri"/>
              </a:rPr>
              <a:t>opened</a:t>
            </a:r>
            <a:endParaRPr sz="1400" b="0" i="0" u="none" strike="noStrike" cap="none">
              <a:solidFill>
                <a:srgbClr val="000000"/>
              </a:solidFill>
              <a:latin typeface="Arial"/>
              <a:ea typeface="Arial"/>
              <a:cs typeface="Arial"/>
              <a:sym typeface="Arial"/>
            </a:endParaRPr>
          </a:p>
        </p:txBody>
      </p:sp>
      <p:sp>
        <p:nvSpPr>
          <p:cNvPr id="80" name="Google Shape;80;p7"/>
          <p:cNvSpPr txBox="1"/>
          <p:nvPr/>
        </p:nvSpPr>
        <p:spPr>
          <a:xfrm>
            <a:off x="4853565" y="693834"/>
            <a:ext cx="1796400" cy="1600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800"/>
              <a:buFont typeface="Arial"/>
              <a:buNone/>
            </a:pPr>
            <a:r>
              <a:rPr lang="en-IE" sz="9800" b="1" i="0" u="none" strike="noStrike" cap="none">
                <a:solidFill>
                  <a:srgbClr val="3F3F3F"/>
                </a:solidFill>
                <a:latin typeface="Calibri"/>
                <a:ea typeface="Calibri"/>
                <a:cs typeface="Calibri"/>
                <a:sym typeface="Calibri"/>
              </a:rPr>
              <a:t>16</a:t>
            </a:r>
            <a:endParaRPr sz="1400" b="0" i="0" u="none" strike="noStrike" cap="none">
              <a:solidFill>
                <a:srgbClr val="000000"/>
              </a:solidFill>
              <a:latin typeface="Arial"/>
              <a:ea typeface="Arial"/>
              <a:cs typeface="Arial"/>
              <a:sym typeface="Arial"/>
            </a:endParaRPr>
          </a:p>
        </p:txBody>
      </p:sp>
      <p:sp>
        <p:nvSpPr>
          <p:cNvPr id="81" name="Google Shape;81;p7"/>
          <p:cNvSpPr txBox="1"/>
          <p:nvPr/>
        </p:nvSpPr>
        <p:spPr>
          <a:xfrm>
            <a:off x="4877882" y="2450571"/>
            <a:ext cx="2592600" cy="1408200"/>
          </a:xfrm>
          <a:prstGeom prst="rect">
            <a:avLst/>
          </a:prstGeom>
          <a:noFill/>
          <a:ln>
            <a:noFill/>
          </a:ln>
        </p:spPr>
        <p:txBody>
          <a:bodyPr spcFirstLastPara="1" wrap="square" lIns="91425" tIns="45700" rIns="91425" bIns="45700" anchor="t" anchorCtr="0">
            <a:noAutofit/>
          </a:bodyPr>
          <a:lstStyle/>
          <a:p>
            <a:pPr marL="6350" marR="0" lvl="1" indent="0" algn="l" rtl="0">
              <a:lnSpc>
                <a:spcPct val="90000"/>
              </a:lnSpc>
              <a:spcBef>
                <a:spcPts val="0"/>
              </a:spcBef>
              <a:spcAft>
                <a:spcPts val="0"/>
              </a:spcAft>
              <a:buClr>
                <a:srgbClr val="000000"/>
              </a:buClr>
              <a:buSzPts val="1900"/>
              <a:buFont typeface="Arial"/>
              <a:buNone/>
            </a:pPr>
            <a:r>
              <a:rPr lang="en-IE" sz="1900" b="0" i="0" u="none" strike="noStrike" cap="none">
                <a:solidFill>
                  <a:schemeClr val="lt1"/>
                </a:solidFill>
                <a:latin typeface="Calibri"/>
                <a:ea typeface="Calibri"/>
                <a:cs typeface="Calibri"/>
                <a:sym typeface="Calibri"/>
              </a:rPr>
              <a:t>which has transformed the campus and given students and staff access to the very best facilities and research</a:t>
            </a:r>
            <a:endParaRPr sz="1900" b="1" i="0" u="none" strike="noStrike" cap="none">
              <a:solidFill>
                <a:schemeClr val="lt1"/>
              </a:solidFill>
              <a:latin typeface="Calibri"/>
              <a:ea typeface="Calibri"/>
              <a:cs typeface="Calibri"/>
              <a:sym typeface="Calibri"/>
            </a:endParaRPr>
          </a:p>
        </p:txBody>
      </p:sp>
      <p:sp>
        <p:nvSpPr>
          <p:cNvPr id="82" name="Google Shape;82;p7"/>
          <p:cNvSpPr txBox="1"/>
          <p:nvPr/>
        </p:nvSpPr>
        <p:spPr>
          <a:xfrm>
            <a:off x="4889050" y="1999160"/>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buildings</a:t>
            </a:r>
            <a:endParaRPr sz="1400" b="0" i="0" u="none" strike="noStrike" cap="none">
              <a:solidFill>
                <a:srgbClr val="000000"/>
              </a:solidFill>
              <a:latin typeface="Arial"/>
              <a:ea typeface="Arial"/>
              <a:cs typeface="Arial"/>
              <a:sym typeface="Arial"/>
            </a:endParaRPr>
          </a:p>
        </p:txBody>
      </p:sp>
      <p:sp>
        <p:nvSpPr>
          <p:cNvPr id="83" name="Google Shape;83;p7"/>
          <p:cNvSpPr txBox="1"/>
          <p:nvPr/>
        </p:nvSpPr>
        <p:spPr>
          <a:xfrm>
            <a:off x="6117435" y="1530459"/>
            <a:ext cx="2288100" cy="534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500"/>
              <a:buFont typeface="Arial"/>
              <a:buNone/>
            </a:pPr>
            <a:r>
              <a:rPr lang="en-IE" sz="3500" b="1" i="0" u="none" strike="noStrike" cap="none">
                <a:solidFill>
                  <a:srgbClr val="3F3F3F"/>
                </a:solidFill>
                <a:latin typeface="Calibri"/>
                <a:ea typeface="Calibri"/>
                <a:cs typeface="Calibri"/>
                <a:sym typeface="Calibri"/>
              </a:rPr>
              <a:t>new</a:t>
            </a:r>
            <a:endParaRPr sz="1400" b="0" i="0" u="none" strike="noStrike" cap="none">
              <a:solidFill>
                <a:srgbClr val="000000"/>
              </a:solidFill>
              <a:latin typeface="Arial"/>
              <a:ea typeface="Arial"/>
              <a:cs typeface="Arial"/>
              <a:sym typeface="Arial"/>
            </a:endParaRPr>
          </a:p>
        </p:txBody>
      </p:sp>
      <p:sp>
        <p:nvSpPr>
          <p:cNvPr id="84" name="Google Shape;84;p7"/>
          <p:cNvSpPr txBox="1"/>
          <p:nvPr/>
        </p:nvSpPr>
        <p:spPr>
          <a:xfrm>
            <a:off x="7820001" y="696244"/>
            <a:ext cx="3333000" cy="5910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In 2015/2016, the University had an </a:t>
            </a:r>
            <a:r>
              <a:rPr lang="en-IE" sz="2000" b="1" i="0" u="none" strike="noStrike" cap="none">
                <a:solidFill>
                  <a:schemeClr val="lt1"/>
                </a:solidFill>
                <a:latin typeface="Calibri"/>
                <a:ea typeface="Calibri"/>
                <a:cs typeface="Calibri"/>
                <a:sym typeface="Calibri"/>
              </a:rPr>
              <a:t>annual income </a:t>
            </a:r>
            <a:r>
              <a:rPr lang="en-IE" sz="2000" b="0" i="0" u="none" strike="noStrike" cap="none">
                <a:solidFill>
                  <a:schemeClr val="lt1"/>
                </a:solidFill>
                <a:latin typeface="Calibri"/>
                <a:ea typeface="Calibri"/>
                <a:cs typeface="Calibri"/>
                <a:sym typeface="Calibri"/>
              </a:rPr>
              <a:t>of</a:t>
            </a:r>
            <a:endParaRPr sz="2000" b="1" i="0" u="none" strike="noStrike" cap="none">
              <a:solidFill>
                <a:schemeClr val="lt1"/>
              </a:solidFill>
              <a:latin typeface="Calibri"/>
              <a:ea typeface="Calibri"/>
              <a:cs typeface="Calibri"/>
              <a:sym typeface="Calibri"/>
            </a:endParaRPr>
          </a:p>
        </p:txBody>
      </p:sp>
      <p:sp>
        <p:nvSpPr>
          <p:cNvPr id="85" name="Google Shape;85;p7"/>
          <p:cNvSpPr txBox="1"/>
          <p:nvPr/>
        </p:nvSpPr>
        <p:spPr>
          <a:xfrm>
            <a:off x="8051879" y="974190"/>
            <a:ext cx="3381900" cy="14004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8500"/>
              <a:buFont typeface="Arial"/>
              <a:buNone/>
            </a:pPr>
            <a:r>
              <a:rPr lang="en-IE" sz="8500" b="1" i="0" u="none" strike="noStrike" cap="none">
                <a:solidFill>
                  <a:srgbClr val="75114A"/>
                </a:solidFill>
                <a:latin typeface="Calibri"/>
                <a:ea typeface="Calibri"/>
                <a:cs typeface="Calibri"/>
                <a:sym typeface="Calibri"/>
              </a:rPr>
              <a:t>€218.5</a:t>
            </a:r>
            <a:endParaRPr sz="1400" b="0" i="0" u="none" strike="noStrike" cap="none">
              <a:solidFill>
                <a:srgbClr val="000000"/>
              </a:solidFill>
              <a:latin typeface="Arial"/>
              <a:ea typeface="Arial"/>
              <a:cs typeface="Arial"/>
              <a:sym typeface="Arial"/>
            </a:endParaRPr>
          </a:p>
        </p:txBody>
      </p:sp>
      <p:sp>
        <p:nvSpPr>
          <p:cNvPr id="86" name="Google Shape;86;p7"/>
          <p:cNvSpPr txBox="1"/>
          <p:nvPr/>
        </p:nvSpPr>
        <p:spPr>
          <a:xfrm>
            <a:off x="9992465" y="2070383"/>
            <a:ext cx="13806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million</a:t>
            </a:r>
            <a:endParaRPr sz="3300" b="1" i="0" u="none" strike="noStrike" cap="none">
              <a:solidFill>
                <a:srgbClr val="753055"/>
              </a:solidFill>
              <a:latin typeface="Calibri"/>
              <a:ea typeface="Calibri"/>
              <a:cs typeface="Calibri"/>
              <a:sym typeface="Calibri"/>
            </a:endParaRPr>
          </a:p>
        </p:txBody>
      </p:sp>
      <p:sp>
        <p:nvSpPr>
          <p:cNvPr id="87" name="Google Shape;87;p7"/>
          <p:cNvSpPr txBox="1"/>
          <p:nvPr/>
        </p:nvSpPr>
        <p:spPr>
          <a:xfrm>
            <a:off x="7781904" y="3371312"/>
            <a:ext cx="3659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rgbClr val="753055"/>
                </a:solidFill>
                <a:latin typeface="Calibri"/>
                <a:ea typeface="Calibri"/>
                <a:cs typeface="Calibri"/>
                <a:sym typeface="Calibri"/>
              </a:rPr>
              <a:t>alumni worldwide</a:t>
            </a:r>
            <a:endParaRPr sz="3300" b="1" i="0" u="none" strike="noStrike" cap="none">
              <a:solidFill>
                <a:srgbClr val="753055"/>
              </a:solidFill>
              <a:latin typeface="Calibri"/>
              <a:ea typeface="Calibri"/>
              <a:cs typeface="Calibri"/>
              <a:sym typeface="Calibri"/>
            </a:endParaRPr>
          </a:p>
        </p:txBody>
      </p:sp>
      <p:sp>
        <p:nvSpPr>
          <p:cNvPr id="88" name="Google Shape;88;p7"/>
          <p:cNvSpPr txBox="1"/>
          <p:nvPr/>
        </p:nvSpPr>
        <p:spPr>
          <a:xfrm>
            <a:off x="7768934" y="2849970"/>
            <a:ext cx="953400" cy="5088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3300"/>
              <a:buFont typeface="Arial"/>
              <a:buNone/>
            </a:pPr>
            <a:r>
              <a:rPr lang="en-IE" sz="3300" b="0" i="0" u="none" strike="noStrike" cap="none">
                <a:solidFill>
                  <a:schemeClr val="lt1"/>
                </a:solidFill>
                <a:latin typeface="Calibri"/>
                <a:ea typeface="Calibri"/>
                <a:cs typeface="Calibri"/>
                <a:sym typeface="Calibri"/>
              </a:rPr>
              <a:t>over</a:t>
            </a:r>
            <a:endParaRPr sz="3300" b="1" i="0" u="none" strike="noStrike" cap="none">
              <a:solidFill>
                <a:schemeClr val="lt1"/>
              </a:solidFill>
              <a:latin typeface="Calibri"/>
              <a:ea typeface="Calibri"/>
              <a:cs typeface="Calibri"/>
              <a:sym typeface="Calibri"/>
            </a:endParaRPr>
          </a:p>
        </p:txBody>
      </p:sp>
      <p:sp>
        <p:nvSpPr>
          <p:cNvPr id="89" name="Google Shape;89;p7"/>
          <p:cNvSpPr txBox="1"/>
          <p:nvPr/>
        </p:nvSpPr>
        <p:spPr>
          <a:xfrm>
            <a:off x="8589525" y="2331232"/>
            <a:ext cx="3381900" cy="1246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300"/>
              <a:buFont typeface="Arial"/>
              <a:buNone/>
            </a:pPr>
            <a:r>
              <a:rPr lang="en-IE" sz="7300" b="1" i="0" u="none" strike="noStrike" cap="none">
                <a:solidFill>
                  <a:srgbClr val="75114A"/>
                </a:solidFill>
                <a:latin typeface="Calibri"/>
                <a:ea typeface="Calibri"/>
                <a:cs typeface="Calibri"/>
                <a:sym typeface="Calibri"/>
              </a:rPr>
              <a:t>90,000</a:t>
            </a:r>
            <a:endParaRPr sz="1400" b="0" i="0" u="none" strike="noStrike" cap="none">
              <a:solidFill>
                <a:srgbClr val="000000"/>
              </a:solidFill>
              <a:latin typeface="Arial"/>
              <a:ea typeface="Arial"/>
              <a:cs typeface="Arial"/>
              <a:sym typeface="Arial"/>
            </a:endParaRPr>
          </a:p>
        </p:txBody>
      </p:sp>
      <p:cxnSp>
        <p:nvCxnSpPr>
          <p:cNvPr id="90" name="Google Shape;90;p7"/>
          <p:cNvCxnSpPr/>
          <p:nvPr/>
        </p:nvCxnSpPr>
        <p:spPr>
          <a:xfrm>
            <a:off x="7951104" y="2546687"/>
            <a:ext cx="3216300" cy="0"/>
          </a:xfrm>
          <a:prstGeom prst="straightConnector1">
            <a:avLst/>
          </a:prstGeom>
          <a:noFill/>
          <a:ln w="28575" cap="flat" cmpd="sng">
            <a:solidFill>
              <a:srgbClr val="EAF1D3"/>
            </a:solidFill>
            <a:prstDash val="solid"/>
            <a:miter lim="800000"/>
            <a:headEnd type="none" w="sm" len="sm"/>
            <a:tailEnd type="none" w="sm" len="sm"/>
          </a:ln>
        </p:spPr>
      </p:cxnSp>
      <p:sp>
        <p:nvSpPr>
          <p:cNvPr id="91" name="Google Shape;91;p7"/>
          <p:cNvSpPr txBox="1"/>
          <p:nvPr/>
        </p:nvSpPr>
        <p:spPr>
          <a:xfrm>
            <a:off x="6639342" y="4595845"/>
            <a:ext cx="1976100" cy="1938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000"/>
              <a:buFont typeface="Arial"/>
              <a:buNone/>
            </a:pPr>
            <a:r>
              <a:rPr lang="en-IE" sz="12000" b="1" i="0" u="none" strike="noStrike" cap="none">
                <a:solidFill>
                  <a:srgbClr val="6B0E33"/>
                </a:solidFill>
                <a:latin typeface="Calibri"/>
                <a:ea typeface="Calibri"/>
                <a:cs typeface="Calibri"/>
                <a:sym typeface="Calibri"/>
              </a:rPr>
              <a:t>96</a:t>
            </a:r>
            <a:endParaRPr sz="1400" b="0" i="0" u="none" strike="noStrike" cap="none">
              <a:solidFill>
                <a:srgbClr val="000000"/>
              </a:solidFill>
              <a:latin typeface="Arial"/>
              <a:ea typeface="Arial"/>
              <a:cs typeface="Arial"/>
              <a:sym typeface="Arial"/>
            </a:endParaRPr>
          </a:p>
        </p:txBody>
      </p:sp>
      <p:sp>
        <p:nvSpPr>
          <p:cNvPr id="92" name="Google Shape;92;p7"/>
          <p:cNvSpPr txBox="1"/>
          <p:nvPr/>
        </p:nvSpPr>
        <p:spPr>
          <a:xfrm>
            <a:off x="8119101" y="4790338"/>
            <a:ext cx="835500" cy="11697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7000"/>
              <a:buFont typeface="Arial"/>
              <a:buNone/>
            </a:pPr>
            <a:r>
              <a:rPr lang="en-IE" sz="7000" b="1" i="0" u="none" strike="noStrike" cap="none">
                <a:solidFill>
                  <a:srgbClr val="6B0E33"/>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3" name="Google Shape;93;p7"/>
          <p:cNvSpPr txBox="1"/>
          <p:nvPr/>
        </p:nvSpPr>
        <p:spPr>
          <a:xfrm>
            <a:off x="511197" y="228758"/>
            <a:ext cx="2694000" cy="1426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At a</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6000"/>
              <a:buFont typeface="Arial"/>
              <a:buNone/>
            </a:pPr>
            <a:r>
              <a:rPr lang="en-IE" sz="6000" b="0" i="0" u="none" strike="noStrike" cap="none">
                <a:solidFill>
                  <a:schemeClr val="lt1"/>
                </a:solidFill>
                <a:latin typeface="Calibri"/>
                <a:ea typeface="Calibri"/>
                <a:cs typeface="Calibri"/>
                <a:sym typeface="Calibri"/>
              </a:rPr>
              <a:t>glance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t="-1" r="1941" b="-7882"/>
          <a:stretch/>
        </p:blipFill>
        <p:spPr>
          <a:xfrm>
            <a:off x="3747382" y="755373"/>
            <a:ext cx="8471124" cy="6102628"/>
          </a:xfrm>
          <a:prstGeom prst="rect">
            <a:avLst/>
          </a:prstGeom>
          <a:noFill/>
          <a:ln>
            <a:noFill/>
          </a:ln>
        </p:spPr>
      </p:pic>
      <p:sp>
        <p:nvSpPr>
          <p:cNvPr id="97" name="Google Shape;97;p8"/>
          <p:cNvSpPr txBox="1"/>
          <p:nvPr/>
        </p:nvSpPr>
        <p:spPr>
          <a:xfrm>
            <a:off x="460397" y="381158"/>
            <a:ext cx="26940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World</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Ranking</a:t>
            </a:r>
            <a:endParaRPr sz="1400" b="0" i="0" u="none" strike="noStrike" cap="none">
              <a:solidFill>
                <a:srgbClr val="000000"/>
              </a:solidFill>
              <a:latin typeface="Arial"/>
              <a:ea typeface="Arial"/>
              <a:cs typeface="Arial"/>
              <a:sym typeface="Arial"/>
            </a:endParaRPr>
          </a:p>
        </p:txBody>
      </p:sp>
      <p:sp>
        <p:nvSpPr>
          <p:cNvPr id="98" name="Google Shape;98;p8"/>
          <p:cNvSpPr txBox="1"/>
          <p:nvPr/>
        </p:nvSpPr>
        <p:spPr>
          <a:xfrm>
            <a:off x="460397" y="1661930"/>
            <a:ext cx="4590300" cy="181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Since 2012, NUI Galway has been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the only university in Ireland to rise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consistently in the most competitive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World University Rankings. Both the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1" u="none" strike="noStrike" cap="none">
                <a:solidFill>
                  <a:srgbClr val="204A51"/>
                </a:solidFill>
                <a:latin typeface="Garamond"/>
                <a:ea typeface="Garamond"/>
                <a:cs typeface="Garamond"/>
                <a:sym typeface="Garamond"/>
              </a:rPr>
              <a:t>Times Higher Education </a:t>
            </a:r>
            <a:r>
              <a:rPr lang="en-IE" sz="1400" b="1" i="0" u="none" strike="noStrike" cap="none">
                <a:solidFill>
                  <a:srgbClr val="204A51"/>
                </a:solidFill>
                <a:latin typeface="Garamond"/>
                <a:ea typeface="Garamond"/>
                <a:cs typeface="Garamond"/>
                <a:sym typeface="Garamond"/>
              </a:rPr>
              <a:t>and </a:t>
            </a:r>
            <a:br>
              <a:rPr lang="en-IE" sz="1400" b="1" i="0" u="none" strike="noStrike" cap="none">
                <a:solidFill>
                  <a:srgbClr val="204A51"/>
                </a:solidFill>
                <a:latin typeface="Garamond"/>
                <a:ea typeface="Garamond"/>
                <a:cs typeface="Garamond"/>
                <a:sym typeface="Garamond"/>
              </a:rPr>
            </a:br>
            <a:r>
              <a:rPr lang="en-IE" sz="1400" b="1" i="1" u="none" strike="noStrike" cap="none">
                <a:solidFill>
                  <a:srgbClr val="204A51"/>
                </a:solidFill>
                <a:latin typeface="Garamond"/>
                <a:ea typeface="Garamond"/>
                <a:cs typeface="Garamond"/>
                <a:sym typeface="Garamond"/>
              </a:rPr>
              <a:t>QS World University Rankings  </a:t>
            </a:r>
            <a:r>
              <a:rPr lang="en-IE" sz="1400" b="1" i="0" u="none" strike="noStrike" cap="none">
                <a:solidFill>
                  <a:srgbClr val="204A51"/>
                </a:solidFill>
                <a:latin typeface="Garamond"/>
                <a:ea typeface="Garamond"/>
                <a:cs typeface="Garamond"/>
                <a:sym typeface="Garamond"/>
              </a:rPr>
              <a:t>have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E" sz="1400" b="1" i="0" u="none" strike="noStrike" cap="none">
                <a:solidFill>
                  <a:srgbClr val="204A51"/>
                </a:solidFill>
                <a:latin typeface="Garamond"/>
                <a:ea typeface="Garamond"/>
                <a:cs typeface="Garamond"/>
                <a:sym typeface="Garamond"/>
              </a:rPr>
              <a:t>placed the University in a higher </a:t>
            </a:r>
            <a:br>
              <a:rPr lang="en-IE" sz="1400" b="1" i="0" u="none" strike="noStrike" cap="none">
                <a:solidFill>
                  <a:srgbClr val="204A51"/>
                </a:solidFill>
                <a:latin typeface="Garamond"/>
                <a:ea typeface="Garamond"/>
                <a:cs typeface="Garamond"/>
                <a:sym typeface="Garamond"/>
              </a:rPr>
            </a:br>
            <a:r>
              <a:rPr lang="en-IE" sz="1400" b="1" i="0" u="none" strike="noStrike" cap="none">
                <a:solidFill>
                  <a:srgbClr val="204A51"/>
                </a:solidFill>
                <a:latin typeface="Garamond"/>
                <a:ea typeface="Garamond"/>
                <a:cs typeface="Garamond"/>
                <a:sym typeface="Garamond"/>
              </a:rPr>
              <a:t>position year-on-year.</a:t>
            </a:r>
            <a:endParaRPr sz="1400" b="0" i="0" u="none" strike="noStrike" cap="none">
              <a:solidFill>
                <a:srgbClr val="000000"/>
              </a:solidFill>
              <a:latin typeface="Arial"/>
              <a:ea typeface="Arial"/>
              <a:cs typeface="Arial"/>
              <a:sym typeface="Arial"/>
            </a:endParaRPr>
          </a:p>
        </p:txBody>
      </p:sp>
      <p:sp>
        <p:nvSpPr>
          <p:cNvPr id="99" name="Google Shape;99;p8"/>
          <p:cNvSpPr/>
          <p:nvPr/>
        </p:nvSpPr>
        <p:spPr>
          <a:xfrm>
            <a:off x="4399720" y="530087"/>
            <a:ext cx="3114300" cy="3114300"/>
          </a:xfrm>
          <a:prstGeom prst="ellipse">
            <a:avLst/>
          </a:prstGeom>
          <a:solidFill>
            <a:srgbClr val="75114A">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8"/>
          <p:cNvSpPr/>
          <p:nvPr/>
        </p:nvSpPr>
        <p:spPr>
          <a:xfrm>
            <a:off x="8355706" y="1603513"/>
            <a:ext cx="3021000" cy="3021000"/>
          </a:xfrm>
          <a:prstGeom prst="ellipse">
            <a:avLst/>
          </a:prstGeom>
          <a:solidFill>
            <a:srgbClr val="B0DD46">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8"/>
          <p:cNvSpPr/>
          <p:nvPr/>
        </p:nvSpPr>
        <p:spPr>
          <a:xfrm>
            <a:off x="1351945" y="3563405"/>
            <a:ext cx="2822700" cy="2822700"/>
          </a:xfrm>
          <a:prstGeom prst="ellipse">
            <a:avLst/>
          </a:prstGeom>
          <a:solidFill>
            <a:srgbClr val="39818D">
              <a:alpha val="80392"/>
            </a:srgbClr>
          </a:solidFill>
          <a:ln w="222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8"/>
          <p:cNvSpPr txBox="1"/>
          <p:nvPr/>
        </p:nvSpPr>
        <p:spPr>
          <a:xfrm>
            <a:off x="5022454" y="2113721"/>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of </a:t>
            </a:r>
            <a:r>
              <a:rPr lang="en-IE" sz="1600" b="1" i="0" u="none" strike="noStrike" cap="none">
                <a:solidFill>
                  <a:schemeClr val="lt1"/>
                </a:solidFill>
                <a:latin typeface="Calibri"/>
                <a:ea typeface="Calibri"/>
                <a:cs typeface="Calibri"/>
                <a:sym typeface="Calibri"/>
              </a:rPr>
              <a:t>universities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worldwide </a:t>
            </a:r>
            <a:r>
              <a:rPr lang="en-IE" sz="1600" b="0" i="0" u="none" strike="noStrike" cap="none">
                <a:solidFill>
                  <a:schemeClr val="lt1"/>
                </a:solidFill>
                <a:latin typeface="Calibri"/>
                <a:ea typeface="Calibri"/>
                <a:cs typeface="Calibri"/>
                <a:sym typeface="Calibri"/>
              </a:rPr>
              <a:t>according </a:t>
            </a:r>
            <a:br>
              <a:rPr lang="en-IE" sz="1600" b="0"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to </a:t>
            </a:r>
            <a:r>
              <a:rPr lang="en-IE" sz="1600" b="1" i="1" u="none" strike="noStrike" cap="none">
                <a:solidFill>
                  <a:schemeClr val="lt1"/>
                </a:solidFill>
                <a:latin typeface="Calibri"/>
                <a:ea typeface="Calibri"/>
                <a:cs typeface="Calibri"/>
                <a:sym typeface="Calibri"/>
              </a:rPr>
              <a:t>QS World </a:t>
            </a:r>
            <a:br>
              <a:rPr lang="en-IE" sz="1600" b="1" i="1"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University Rankings</a:t>
            </a:r>
            <a:endParaRPr sz="1400" b="0" i="0" u="none" strike="noStrike" cap="none">
              <a:solidFill>
                <a:srgbClr val="000000"/>
              </a:solidFill>
              <a:latin typeface="Arial"/>
              <a:ea typeface="Arial"/>
              <a:cs typeface="Arial"/>
              <a:sym typeface="Arial"/>
            </a:endParaRPr>
          </a:p>
        </p:txBody>
      </p:sp>
      <p:sp>
        <p:nvSpPr>
          <p:cNvPr id="103" name="Google Shape;103;p8"/>
          <p:cNvSpPr txBox="1"/>
          <p:nvPr/>
        </p:nvSpPr>
        <p:spPr>
          <a:xfrm>
            <a:off x="5037685" y="1067819"/>
            <a:ext cx="1537800" cy="466200"/>
          </a:xfrm>
          <a:prstGeom prst="rect">
            <a:avLst/>
          </a:prstGeom>
          <a:noFill/>
          <a:ln>
            <a:noFill/>
          </a:ln>
        </p:spPr>
        <p:txBody>
          <a:bodyPr spcFirstLastPara="1" wrap="square" lIns="91425" tIns="45700" rIns="91425" bIns="45700" anchor="t" anchorCtr="0">
            <a:noAutofit/>
          </a:bodyPr>
          <a:lstStyle/>
          <a:p>
            <a:pPr marL="6350" marR="0" lvl="1" indent="0" algn="l" rtl="0">
              <a:lnSpc>
                <a:spcPct val="80000"/>
              </a:lnSpc>
              <a:spcBef>
                <a:spcPts val="0"/>
              </a:spcBef>
              <a:spcAft>
                <a:spcPts val="0"/>
              </a:spcAft>
              <a:buClr>
                <a:srgbClr val="000000"/>
              </a:buClr>
              <a:buSzPts val="1500"/>
              <a:buFont typeface="Arial"/>
              <a:buNone/>
            </a:pPr>
            <a:r>
              <a:rPr lang="en-IE" sz="1500" b="0" i="0" u="none" strike="noStrike" cap="none">
                <a:solidFill>
                  <a:schemeClr val="lt1"/>
                </a:solidFill>
                <a:latin typeface="Calibri"/>
                <a:ea typeface="Calibri"/>
                <a:cs typeface="Calibri"/>
                <a:sym typeface="Calibri"/>
              </a:rPr>
              <a:t>We rank</a:t>
            </a:r>
            <a:br>
              <a:rPr lang="en-IE" sz="1500" b="0" i="0" u="none" strike="noStrike" cap="none">
                <a:solidFill>
                  <a:schemeClr val="lt1"/>
                </a:solidFill>
                <a:latin typeface="Calibri"/>
                <a:ea typeface="Calibri"/>
                <a:cs typeface="Calibri"/>
                <a:sym typeface="Calibri"/>
              </a:rPr>
            </a:br>
            <a:r>
              <a:rPr lang="en-IE" sz="1500" b="0" i="0" u="none" strike="noStrike" cap="none">
                <a:solidFill>
                  <a:schemeClr val="lt1"/>
                </a:solidFill>
                <a:latin typeface="Calibri"/>
                <a:ea typeface="Calibri"/>
                <a:cs typeface="Calibri"/>
                <a:sym typeface="Calibri"/>
              </a:rPr>
              <a:t>amongst the</a:t>
            </a:r>
            <a:endParaRPr sz="1500" b="1" i="0" u="none" strike="noStrike" cap="none">
              <a:solidFill>
                <a:schemeClr val="lt1"/>
              </a:solidFill>
              <a:latin typeface="Calibri"/>
              <a:ea typeface="Calibri"/>
              <a:cs typeface="Calibri"/>
              <a:sym typeface="Calibri"/>
            </a:endParaRPr>
          </a:p>
        </p:txBody>
      </p:sp>
      <p:sp>
        <p:nvSpPr>
          <p:cNvPr id="104" name="Google Shape;104;p8"/>
          <p:cNvSpPr txBox="1"/>
          <p:nvPr/>
        </p:nvSpPr>
        <p:spPr>
          <a:xfrm>
            <a:off x="5737303" y="442057"/>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05" name="Google Shape;105;p8"/>
          <p:cNvSpPr txBox="1"/>
          <p:nvPr/>
        </p:nvSpPr>
        <p:spPr>
          <a:xfrm>
            <a:off x="6388699" y="1054674"/>
            <a:ext cx="1323600" cy="9849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5800"/>
              <a:buFont typeface="Arial"/>
              <a:buNone/>
            </a:pPr>
            <a:r>
              <a:rPr lang="en-IE" sz="5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06" name="Google Shape;106;p8"/>
          <p:cNvSpPr txBox="1"/>
          <p:nvPr/>
        </p:nvSpPr>
        <p:spPr>
          <a:xfrm>
            <a:off x="8772199" y="1668840"/>
            <a:ext cx="2951700" cy="1554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9500"/>
              <a:buFont typeface="Arial"/>
              <a:buNone/>
            </a:pPr>
            <a:r>
              <a:rPr lang="en-IE" sz="9500" b="0" i="0" u="none" strike="noStrike" cap="none">
                <a:solidFill>
                  <a:schemeClr val="lt1"/>
                </a:solidFill>
                <a:latin typeface="Calibri"/>
                <a:ea typeface="Calibri"/>
                <a:cs typeface="Calibri"/>
                <a:sym typeface="Calibri"/>
              </a:rPr>
              <a:t>250</a:t>
            </a:r>
            <a:endParaRPr sz="1400" b="0" i="0" u="none" strike="noStrike" cap="none">
              <a:solidFill>
                <a:srgbClr val="000000"/>
              </a:solidFill>
              <a:latin typeface="Arial"/>
              <a:ea typeface="Arial"/>
              <a:cs typeface="Arial"/>
              <a:sym typeface="Arial"/>
            </a:endParaRPr>
          </a:p>
        </p:txBody>
      </p:sp>
      <p:sp>
        <p:nvSpPr>
          <p:cNvPr id="107" name="Google Shape;107;p8"/>
          <p:cNvSpPr txBox="1"/>
          <p:nvPr/>
        </p:nvSpPr>
        <p:spPr>
          <a:xfrm>
            <a:off x="8798703" y="2890391"/>
            <a:ext cx="35985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1" i="0" u="none" strike="noStrike" cap="none">
                <a:solidFill>
                  <a:schemeClr val="lt1"/>
                </a:solidFill>
                <a:latin typeface="Calibri"/>
                <a:ea typeface="Calibri"/>
                <a:cs typeface="Calibri"/>
                <a:sym typeface="Calibri"/>
              </a:rPr>
              <a:t>We ranked in the top 250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World Universities in the </a:t>
            </a:r>
            <a:br>
              <a:rPr lang="en-IE" sz="1600" b="1" i="0" u="none" strike="noStrike" cap="none">
                <a:solidFill>
                  <a:schemeClr val="lt1"/>
                </a:solidFill>
                <a:latin typeface="Calibri"/>
                <a:ea typeface="Calibri"/>
                <a:cs typeface="Calibri"/>
                <a:sym typeface="Calibri"/>
              </a:rPr>
            </a:br>
            <a:r>
              <a:rPr lang="en-IE" sz="1600" b="0" i="0" u="none" strike="noStrike" cap="none">
                <a:solidFill>
                  <a:schemeClr val="lt1"/>
                </a:solidFill>
                <a:latin typeface="Calibri"/>
                <a:ea typeface="Calibri"/>
                <a:cs typeface="Calibri"/>
                <a:sym typeface="Calibri"/>
              </a:rPr>
              <a:t>Times Higher Education </a:t>
            </a:r>
            <a:br>
              <a:rPr lang="en-IE" sz="1600" b="0"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(THE) World University </a:t>
            </a:r>
            <a:br>
              <a:rPr lang="en-IE" sz="1600" b="1" i="0" u="none" strike="noStrike" cap="none">
                <a:solidFill>
                  <a:schemeClr val="lt1"/>
                </a:solidFill>
                <a:latin typeface="Calibri"/>
                <a:ea typeface="Calibri"/>
                <a:cs typeface="Calibri"/>
                <a:sym typeface="Calibri"/>
              </a:rPr>
            </a:br>
            <a:r>
              <a:rPr lang="en-IE" sz="1600" b="1" i="0" u="none" strike="noStrike" cap="none">
                <a:solidFill>
                  <a:schemeClr val="lt1"/>
                </a:solidFill>
                <a:latin typeface="Calibri"/>
                <a:ea typeface="Calibri"/>
                <a:cs typeface="Calibri"/>
                <a:sym typeface="Calibri"/>
              </a:rPr>
              <a:t>Rankings 2016/2017</a:t>
            </a:r>
            <a:endParaRPr sz="1600" b="1" i="1" u="none" strike="noStrike" cap="none">
              <a:solidFill>
                <a:schemeClr val="lt1"/>
              </a:solidFill>
              <a:latin typeface="Calibri"/>
              <a:ea typeface="Calibri"/>
              <a:cs typeface="Calibri"/>
              <a:sym typeface="Calibri"/>
            </a:endParaRPr>
          </a:p>
        </p:txBody>
      </p:sp>
      <p:sp>
        <p:nvSpPr>
          <p:cNvPr id="108" name="Google Shape;108;p8"/>
          <p:cNvSpPr txBox="1"/>
          <p:nvPr/>
        </p:nvSpPr>
        <p:spPr>
          <a:xfrm>
            <a:off x="2616768" y="3381665"/>
            <a:ext cx="1323600" cy="2077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2900"/>
              <a:buFont typeface="Arial"/>
              <a:buNone/>
            </a:pPr>
            <a:r>
              <a:rPr lang="en-IE" sz="12900" b="0" i="0" u="none" strike="noStrike" cap="none">
                <a:solidFill>
                  <a:schemeClr val="lt1"/>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109" name="Google Shape;109;p8"/>
          <p:cNvSpPr txBox="1"/>
          <p:nvPr/>
        </p:nvSpPr>
        <p:spPr>
          <a:xfrm>
            <a:off x="1982169" y="4979390"/>
            <a:ext cx="3598500" cy="1077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The University rose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lt1"/>
                </a:solidFill>
                <a:latin typeface="Calibri"/>
                <a:ea typeface="Calibri"/>
                <a:cs typeface="Calibri"/>
                <a:sym typeface="Calibri"/>
              </a:rPr>
              <a:t>6 places in the</a:t>
            </a:r>
            <a:br>
              <a:rPr lang="en-IE" sz="1600" b="0" i="0" u="none" strike="noStrike" cap="none">
                <a:solidFill>
                  <a:schemeClr val="lt1"/>
                </a:solidFill>
                <a:latin typeface="Calibri"/>
                <a:ea typeface="Calibri"/>
                <a:cs typeface="Calibri"/>
                <a:sym typeface="Calibri"/>
              </a:rPr>
            </a:br>
            <a:r>
              <a:rPr lang="en-IE" sz="1600" b="1" i="1" u="none" strike="noStrike" cap="none">
                <a:solidFill>
                  <a:schemeClr val="lt1"/>
                </a:solidFill>
                <a:latin typeface="Calibri"/>
                <a:ea typeface="Calibri"/>
                <a:cs typeface="Calibri"/>
                <a:sym typeface="Calibri"/>
              </a:rPr>
              <a:t>QS World University</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1" i="1" u="none" strike="noStrike" cap="none">
                <a:solidFill>
                  <a:schemeClr val="lt1"/>
                </a:solidFill>
                <a:latin typeface="Calibri"/>
                <a:ea typeface="Calibri"/>
                <a:cs typeface="Calibri"/>
                <a:sym typeface="Calibri"/>
              </a:rPr>
              <a:t>Ranking </a:t>
            </a:r>
            <a:r>
              <a:rPr lang="en-IE" sz="1600" b="0" i="0" u="none" strike="noStrike" cap="none">
                <a:solidFill>
                  <a:schemeClr val="lt1"/>
                </a:solidFill>
                <a:latin typeface="Calibri"/>
                <a:ea typeface="Calibri"/>
                <a:cs typeface="Calibri"/>
                <a:sym typeface="Calibri"/>
              </a:rPr>
              <a:t>in 2017</a:t>
            </a:r>
            <a:endParaRPr sz="1600" b="1" i="1" u="none" strike="noStrike" cap="non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a:stretch/>
        </p:blipFill>
        <p:spPr>
          <a:xfrm>
            <a:off x="1903012" y="3965961"/>
            <a:ext cx="805029" cy="958021"/>
          </a:xfrm>
          <a:prstGeom prst="rect">
            <a:avLst/>
          </a:prstGeom>
          <a:noFill/>
          <a:ln>
            <a:noFill/>
          </a:ln>
        </p:spPr>
      </p:pic>
      <p:pic>
        <p:nvPicPr>
          <p:cNvPr id="111" name="Google Shape;111;p8"/>
          <p:cNvPicPr preferRelativeResize="0"/>
          <p:nvPr/>
        </p:nvPicPr>
        <p:blipFill rotWithShape="1">
          <a:blip r:embed="rId4">
            <a:alphaModFix/>
          </a:blip>
          <a:srcRect/>
          <a:stretch/>
        </p:blipFill>
        <p:spPr>
          <a:xfrm>
            <a:off x="6971250" y="1722782"/>
            <a:ext cx="1170594" cy="845264"/>
          </a:xfrm>
          <a:prstGeom prst="rect">
            <a:avLst/>
          </a:prstGeom>
          <a:noFill/>
          <a:ln>
            <a:noFill/>
          </a:ln>
          <a:effectLst>
            <a:outerShdw blurRad="50800" dist="38100" dir="2700000" algn="tl"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l="12621" t="36924" r="12620"/>
          <a:stretch/>
        </p:blipFill>
        <p:spPr>
          <a:xfrm>
            <a:off x="0" y="0"/>
            <a:ext cx="12192000" cy="6858000"/>
          </a:xfrm>
          <a:prstGeom prst="rect">
            <a:avLst/>
          </a:prstGeom>
          <a:noFill/>
          <a:ln>
            <a:noFill/>
          </a:ln>
        </p:spPr>
      </p:pic>
      <p:sp>
        <p:nvSpPr>
          <p:cNvPr id="114" name="Google Shape;114;p9"/>
          <p:cNvSpPr/>
          <p:nvPr/>
        </p:nvSpPr>
        <p:spPr>
          <a:xfrm>
            <a:off x="7466498" y="4874507"/>
            <a:ext cx="4178648" cy="1089611"/>
          </a:xfrm>
          <a:custGeom>
            <a:avLst/>
            <a:gdLst/>
            <a:ahLst/>
            <a:cxnLst/>
            <a:rect l="l" t="t" r="r" b="b"/>
            <a:pathLst>
              <a:path w="4398577" h="1168484" extrusionOk="0">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9"/>
          <p:cNvSpPr/>
          <p:nvPr/>
        </p:nvSpPr>
        <p:spPr>
          <a:xfrm>
            <a:off x="848139" y="2332383"/>
            <a:ext cx="4492500" cy="3008100"/>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9"/>
          <p:cNvSpPr/>
          <p:nvPr/>
        </p:nvSpPr>
        <p:spPr>
          <a:xfrm>
            <a:off x="7255565" y="2332383"/>
            <a:ext cx="4936500" cy="1788900"/>
          </a:xfrm>
          <a:prstGeom prst="rect">
            <a:avLst/>
          </a:prstGeom>
          <a:solidFill>
            <a:srgbClr val="575D66">
              <a:alpha val="8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9"/>
          <p:cNvSpPr/>
          <p:nvPr/>
        </p:nvSpPr>
        <p:spPr>
          <a:xfrm>
            <a:off x="6506817" y="2332382"/>
            <a:ext cx="622800" cy="16158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9"/>
          <p:cNvSpPr/>
          <p:nvPr/>
        </p:nvSpPr>
        <p:spPr>
          <a:xfrm>
            <a:off x="-6626" y="2332380"/>
            <a:ext cx="729000" cy="1479900"/>
          </a:xfrm>
          <a:prstGeom prst="rect">
            <a:avLst/>
          </a:prstGeom>
          <a:solidFill>
            <a:srgbClr val="FFBC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9"/>
          <p:cNvSpPr txBox="1"/>
          <p:nvPr/>
        </p:nvSpPr>
        <p:spPr>
          <a:xfrm rot="-5400000">
            <a:off x="-359288" y="2879313"/>
            <a:ext cx="17475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VISION</a:t>
            </a:r>
            <a:endParaRPr sz="1400" b="0" i="0" u="none" strike="noStrike" cap="none">
              <a:solidFill>
                <a:srgbClr val="000000"/>
              </a:solidFill>
              <a:latin typeface="Arial"/>
              <a:ea typeface="Arial"/>
              <a:cs typeface="Arial"/>
              <a:sym typeface="Arial"/>
            </a:endParaRPr>
          </a:p>
        </p:txBody>
      </p:sp>
      <p:sp>
        <p:nvSpPr>
          <p:cNvPr id="120" name="Google Shape;120;p9"/>
          <p:cNvSpPr txBox="1"/>
          <p:nvPr/>
        </p:nvSpPr>
        <p:spPr>
          <a:xfrm rot="-5400000">
            <a:off x="6034074" y="2950412"/>
            <a:ext cx="1605300" cy="390300"/>
          </a:xfrm>
          <a:prstGeom prst="rect">
            <a:avLst/>
          </a:prstGeom>
          <a:noFill/>
          <a:ln>
            <a:noFill/>
          </a:ln>
        </p:spPr>
        <p:txBody>
          <a:bodyPr spcFirstLastPara="1" wrap="square" lIns="91425" tIns="45700" rIns="91425" bIns="45700" anchor="t" anchorCtr="0">
            <a:noAutofit/>
          </a:bodyPr>
          <a:lstStyle/>
          <a:p>
            <a:pPr marL="6350" marR="0" lvl="1" indent="0" algn="ctr" rtl="0">
              <a:lnSpc>
                <a:spcPct val="70000"/>
              </a:lnSpc>
              <a:spcBef>
                <a:spcPts val="0"/>
              </a:spcBef>
              <a:spcAft>
                <a:spcPts val="0"/>
              </a:spcAft>
              <a:buClr>
                <a:srgbClr val="000000"/>
              </a:buClr>
              <a:buSzPts val="2600"/>
              <a:buFont typeface="Arial"/>
              <a:buNone/>
            </a:pPr>
            <a:r>
              <a:rPr lang="en-IE" sz="2600" b="1" i="0" u="none" strike="noStrike" cap="none">
                <a:solidFill>
                  <a:srgbClr val="575D66"/>
                </a:solidFill>
                <a:latin typeface="Calibri"/>
                <a:ea typeface="Calibri"/>
                <a:cs typeface="Calibri"/>
                <a:sym typeface="Calibri"/>
              </a:rPr>
              <a:t>MISSION</a:t>
            </a:r>
            <a:endParaRPr sz="1400" b="0" i="0" u="none" strike="noStrike" cap="non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a:stretch/>
        </p:blipFill>
        <p:spPr>
          <a:xfrm>
            <a:off x="7316345" y="4459451"/>
            <a:ext cx="1246258" cy="1762348"/>
          </a:xfrm>
          <a:prstGeom prst="rect">
            <a:avLst/>
          </a:prstGeom>
          <a:noFill/>
          <a:ln>
            <a:noFill/>
          </a:ln>
          <a:effectLst>
            <a:outerShdw blurRad="50800" dist="38100" dir="2700000" algn="tl" rotWithShape="0">
              <a:srgbClr val="000000">
                <a:alpha val="40000"/>
              </a:srgbClr>
            </a:outerShdw>
          </a:effectLst>
        </p:spPr>
      </p:pic>
      <p:sp>
        <p:nvSpPr>
          <p:cNvPr id="122" name="Google Shape;122;p9"/>
          <p:cNvSpPr txBox="1"/>
          <p:nvPr/>
        </p:nvSpPr>
        <p:spPr>
          <a:xfrm>
            <a:off x="8711417" y="4964883"/>
            <a:ext cx="3598500" cy="8310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NUI Galway’s current </a:t>
            </a:r>
            <a:endParaRPr sz="1400" b="0" i="0" u="none" strike="noStrike" cap="none">
              <a:solidFill>
                <a:srgbClr val="000000"/>
              </a:solidFill>
              <a:latin typeface="Arial"/>
              <a:ea typeface="Arial"/>
              <a:cs typeface="Arial"/>
              <a:sym typeface="Arial"/>
            </a:endParaRPr>
          </a:p>
          <a:p>
            <a:pPr marL="6350" marR="0" lvl="1" indent="0" algn="l" rtl="0">
              <a:lnSpc>
                <a:spcPct val="100000"/>
              </a:lnSpc>
              <a:spcBef>
                <a:spcPts val="0"/>
              </a:spcBef>
              <a:spcAft>
                <a:spcPts val="0"/>
              </a:spcAft>
              <a:buClr>
                <a:srgbClr val="000000"/>
              </a:buClr>
              <a:buSzPts val="1600"/>
              <a:buFont typeface="Arial"/>
              <a:buNone/>
            </a:pPr>
            <a:r>
              <a:rPr lang="en-IE" sz="1600" b="0" i="0" u="none" strike="noStrike" cap="none">
                <a:solidFill>
                  <a:schemeClr val="dk1"/>
                </a:solidFill>
                <a:latin typeface="Calibri"/>
                <a:ea typeface="Calibri"/>
                <a:cs typeface="Calibri"/>
                <a:sym typeface="Calibri"/>
              </a:rPr>
              <a:t>strategy is available at:</a:t>
            </a:r>
            <a:br>
              <a:rPr lang="en-IE" sz="1600" b="0" i="0" u="none" strike="noStrike" cap="none">
                <a:solidFill>
                  <a:schemeClr val="dk1"/>
                </a:solidFill>
                <a:latin typeface="Calibri"/>
                <a:ea typeface="Calibri"/>
                <a:cs typeface="Calibri"/>
                <a:sym typeface="Calibri"/>
              </a:rPr>
            </a:br>
            <a:r>
              <a:rPr lang="en-IE" sz="1600" b="1" i="0" u="none" strike="noStrike" cap="none">
                <a:solidFill>
                  <a:srgbClr val="1798F0"/>
                </a:solidFill>
                <a:latin typeface="Calibri"/>
                <a:ea typeface="Calibri"/>
                <a:cs typeface="Calibri"/>
                <a:sym typeface="Calibri"/>
              </a:rPr>
              <a:t>www.nuigalway.ie/vision2020</a:t>
            </a:r>
            <a:endParaRPr sz="1400" b="0" i="0" u="none" strike="noStrike" cap="none">
              <a:solidFill>
                <a:srgbClr val="000000"/>
              </a:solidFill>
              <a:latin typeface="Arial"/>
              <a:ea typeface="Arial"/>
              <a:cs typeface="Arial"/>
              <a:sym typeface="Arial"/>
            </a:endParaRPr>
          </a:p>
        </p:txBody>
      </p:sp>
      <p:sp>
        <p:nvSpPr>
          <p:cNvPr id="123" name="Google Shape;123;p9"/>
          <p:cNvSpPr txBox="1"/>
          <p:nvPr/>
        </p:nvSpPr>
        <p:spPr>
          <a:xfrm>
            <a:off x="1011599" y="2539352"/>
            <a:ext cx="4366500" cy="25545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lang="en-IE" sz="2000" b="0" i="0" u="none" strike="noStrike" cap="none">
                <a:solidFill>
                  <a:schemeClr val="lt1"/>
                </a:solidFill>
                <a:latin typeface="Calibri"/>
                <a:ea typeface="Calibri"/>
                <a:cs typeface="Calibri"/>
                <a:sym typeface="Calibri"/>
              </a:rPr>
            </a:br>
            <a:r>
              <a:rPr lang="en-IE" sz="2000" b="0" i="0" u="none" strike="noStrike" cap="none">
                <a:solidFill>
                  <a:schemeClr val="lt1"/>
                </a:solidFill>
                <a:latin typeface="Calibri"/>
                <a:ea typeface="Calibri"/>
                <a:cs typeface="Calibri"/>
                <a:sym typeface="Calibri"/>
              </a:rPr>
              <a:t>and scholarship, celebrated for our outstanding engagement with wider society, and enriched by a dynamic network of partnerships.</a:t>
            </a:r>
            <a:endParaRPr sz="1400" b="0" i="0" u="none" strike="noStrike" cap="none">
              <a:solidFill>
                <a:srgbClr val="000000"/>
              </a:solidFill>
              <a:latin typeface="Arial"/>
              <a:ea typeface="Arial"/>
              <a:cs typeface="Arial"/>
              <a:sym typeface="Arial"/>
            </a:endParaRPr>
          </a:p>
        </p:txBody>
      </p:sp>
      <p:sp>
        <p:nvSpPr>
          <p:cNvPr id="124" name="Google Shape;124;p9"/>
          <p:cNvSpPr txBox="1"/>
          <p:nvPr/>
        </p:nvSpPr>
        <p:spPr>
          <a:xfrm>
            <a:off x="7466498" y="2488948"/>
            <a:ext cx="4514700" cy="1323300"/>
          </a:xfrm>
          <a:prstGeom prst="rect">
            <a:avLst/>
          </a:prstGeom>
          <a:noFill/>
          <a:ln>
            <a:noFill/>
          </a:ln>
        </p:spPr>
        <p:txBody>
          <a:bodyPr spcFirstLastPara="1" wrap="square" lIns="91425" tIns="45700" rIns="91425" bIns="45700" anchor="t" anchorCtr="0">
            <a:noAutofit/>
          </a:bodyPr>
          <a:lstStyle/>
          <a:p>
            <a:pPr marL="6350" marR="0" lvl="1" indent="0" algn="l" rtl="0">
              <a:lnSpc>
                <a:spcPct val="100000"/>
              </a:lnSpc>
              <a:spcBef>
                <a:spcPts val="0"/>
              </a:spcBef>
              <a:spcAft>
                <a:spcPts val="0"/>
              </a:spcAft>
              <a:buClr>
                <a:srgbClr val="000000"/>
              </a:buClr>
              <a:buSzPts val="2000"/>
              <a:buFont typeface="Arial"/>
              <a:buNone/>
            </a:pPr>
            <a:r>
              <a:rPr lang="en-IE" sz="2000" b="0" i="0" u="none" strike="noStrike" cap="non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t="3148" b="9178"/>
          <a:stretch/>
        </p:blipFill>
        <p:spPr>
          <a:xfrm>
            <a:off x="2724841" y="-1"/>
            <a:ext cx="5828811" cy="6858001"/>
          </a:xfrm>
          <a:prstGeom prst="rect">
            <a:avLst/>
          </a:prstGeom>
          <a:noFill/>
          <a:ln>
            <a:noFill/>
          </a:ln>
          <a:effectLst>
            <a:outerShdw blurRad="165100" dist="38100" dir="2700000" sx="103000" sy="103000" algn="tl" rotWithShape="0">
              <a:srgbClr val="000000">
                <a:alpha val="34509"/>
              </a:srgbClr>
            </a:outerShdw>
          </a:effectLst>
        </p:spPr>
      </p:pic>
      <p:sp>
        <p:nvSpPr>
          <p:cNvPr id="128" name="Google Shape;128;p10"/>
          <p:cNvSpPr txBox="1"/>
          <p:nvPr/>
        </p:nvSpPr>
        <p:spPr>
          <a:xfrm>
            <a:off x="8338280" y="2624313"/>
            <a:ext cx="3598500" cy="2216100"/>
          </a:xfrm>
          <a:prstGeom prst="rect">
            <a:avLst/>
          </a:prstGeom>
          <a:noFill/>
          <a:ln>
            <a:noFill/>
          </a:ln>
        </p:spPr>
        <p:txBody>
          <a:bodyPr spcFirstLastPara="1" wrap="square" lIns="91425" tIns="45700" rIns="91425" bIns="45700" anchor="t" anchorCtr="0">
            <a:noAutofit/>
          </a:bodyPr>
          <a:lstStyle/>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Medical Academies</a:t>
            </a:r>
            <a:endParaRPr sz="1400" b="0" i="0" u="none" strike="noStrike" cap="none">
              <a:solidFill>
                <a:srgbClr val="000000"/>
              </a:solidFill>
              <a:latin typeface="Arial"/>
              <a:ea typeface="Arial"/>
              <a:cs typeface="Arial"/>
              <a:sym typeface="Arial"/>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Teaching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Irish-Language Centres</a:t>
            </a:r>
            <a:endParaRPr sz="2300" b="1" i="0" u="none" strike="noStrike" cap="none">
              <a:solidFill>
                <a:schemeClr val="lt1"/>
              </a:solidFill>
              <a:latin typeface="Calibri"/>
              <a:ea typeface="Calibri"/>
              <a:cs typeface="Calibri"/>
              <a:sym typeface="Calibri"/>
            </a:endParaRPr>
          </a:p>
          <a:p>
            <a:pPr marL="6350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Research Centres</a:t>
            </a:r>
            <a:endParaRPr sz="2300" b="1" i="0" u="none" strike="noStrike" cap="none">
              <a:solidFill>
                <a:schemeClr val="lt1"/>
              </a:solidFill>
              <a:latin typeface="Calibri"/>
              <a:ea typeface="Calibri"/>
              <a:cs typeface="Calibri"/>
              <a:sym typeface="Calibri"/>
            </a:endParaRPr>
          </a:p>
        </p:txBody>
      </p:sp>
      <p:sp>
        <p:nvSpPr>
          <p:cNvPr id="129" name="Google Shape;129;p10"/>
          <p:cNvSpPr txBox="1"/>
          <p:nvPr/>
        </p:nvSpPr>
        <p:spPr>
          <a:xfrm>
            <a:off x="398405" y="381158"/>
            <a:ext cx="3939300" cy="1315500"/>
          </a:xfrm>
          <a:prstGeom prst="rect">
            <a:avLst/>
          </a:prstGeom>
          <a:noFill/>
          <a:ln>
            <a:noFill/>
          </a:ln>
        </p:spPr>
        <p:txBody>
          <a:bodyPr spcFirstLastPara="1" wrap="square" lIns="91425" tIns="45700" rIns="91425" bIns="45700" anchor="t" anchorCtr="0">
            <a:noAutofit/>
          </a:bodyPr>
          <a:lstStyle/>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NUI Galway</a:t>
            </a:r>
            <a:endParaRPr sz="1400" b="0" i="0" u="none" strike="noStrike" cap="none">
              <a:solidFill>
                <a:srgbClr val="000000"/>
              </a:solidFill>
              <a:latin typeface="Arial"/>
              <a:ea typeface="Arial"/>
              <a:cs typeface="Arial"/>
              <a:sym typeface="Arial"/>
            </a:endParaRPr>
          </a:p>
          <a:p>
            <a:pPr marL="6350" marR="0" lvl="1" indent="0" algn="l" rtl="0">
              <a:lnSpc>
                <a:spcPct val="70000"/>
              </a:lnSpc>
              <a:spcBef>
                <a:spcPts val="0"/>
              </a:spcBef>
              <a:spcAft>
                <a:spcPts val="0"/>
              </a:spcAft>
              <a:buClr>
                <a:srgbClr val="000000"/>
              </a:buClr>
              <a:buSzPts val="5500"/>
              <a:buFont typeface="Arial"/>
              <a:buNone/>
            </a:pPr>
            <a:r>
              <a:rPr lang="en-IE" sz="5500" b="0" i="0" u="none" strike="noStrike" cap="none">
                <a:solidFill>
                  <a:schemeClr val="lt1"/>
                </a:solidFill>
                <a:latin typeface="Calibri"/>
                <a:ea typeface="Calibri"/>
                <a:cs typeface="Calibri"/>
                <a:sym typeface="Calibri"/>
              </a:rPr>
              <a:t>Campuses</a:t>
            </a:r>
            <a:endParaRPr sz="1400" b="0" i="0" u="none" strike="noStrike" cap="none">
              <a:solidFill>
                <a:srgbClr val="000000"/>
              </a:solidFill>
              <a:latin typeface="Arial"/>
              <a:ea typeface="Arial"/>
              <a:cs typeface="Arial"/>
              <a:sym typeface="Arial"/>
            </a:endParaRPr>
          </a:p>
        </p:txBody>
      </p:sp>
      <p:sp>
        <p:nvSpPr>
          <p:cNvPr id="130" name="Google Shape;130;p10"/>
          <p:cNvSpPr txBox="1"/>
          <p:nvPr/>
        </p:nvSpPr>
        <p:spPr>
          <a:xfrm>
            <a:off x="4839292" y="4732515"/>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Limerick</a:t>
            </a:r>
            <a:endParaRPr sz="1400" b="0" i="0" u="none" strike="noStrike" cap="none">
              <a:solidFill>
                <a:srgbClr val="000000"/>
              </a:solidFill>
              <a:latin typeface="Arial"/>
              <a:ea typeface="Arial"/>
              <a:cs typeface="Arial"/>
              <a:sym typeface="Arial"/>
            </a:endParaRPr>
          </a:p>
        </p:txBody>
      </p:sp>
      <p:sp>
        <p:nvSpPr>
          <p:cNvPr id="131" name="Google Shape;131;p10"/>
          <p:cNvSpPr/>
          <p:nvPr/>
        </p:nvSpPr>
        <p:spPr>
          <a:xfrm>
            <a:off x="4692197" y="500767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10"/>
          <p:cNvSpPr txBox="1"/>
          <p:nvPr/>
        </p:nvSpPr>
        <p:spPr>
          <a:xfrm>
            <a:off x="6801846" y="3688213"/>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Dublin</a:t>
            </a:r>
            <a:endParaRPr sz="2300" b="1" i="0" u="none" strike="noStrike" cap="none">
              <a:solidFill>
                <a:schemeClr val="lt1"/>
              </a:solidFill>
              <a:latin typeface="Calibri"/>
              <a:ea typeface="Calibri"/>
              <a:cs typeface="Calibri"/>
              <a:sym typeface="Calibri"/>
            </a:endParaRPr>
          </a:p>
        </p:txBody>
      </p:sp>
      <p:sp>
        <p:nvSpPr>
          <p:cNvPr id="133" name="Google Shape;133;p10"/>
          <p:cNvSpPr/>
          <p:nvPr/>
        </p:nvSpPr>
        <p:spPr>
          <a:xfrm>
            <a:off x="7524449" y="3737032"/>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10"/>
          <p:cNvSpPr txBox="1"/>
          <p:nvPr/>
        </p:nvSpPr>
        <p:spPr>
          <a:xfrm>
            <a:off x="7202902" y="1137911"/>
            <a:ext cx="1545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Belfast</a:t>
            </a:r>
            <a:endParaRPr sz="2300" b="1" i="0" u="none" strike="noStrike" cap="none">
              <a:solidFill>
                <a:schemeClr val="lt1"/>
              </a:solidFill>
              <a:latin typeface="Calibri"/>
              <a:ea typeface="Calibri"/>
              <a:cs typeface="Calibri"/>
              <a:sym typeface="Calibri"/>
            </a:endParaRPr>
          </a:p>
        </p:txBody>
      </p:sp>
      <p:sp>
        <p:nvSpPr>
          <p:cNvPr id="135" name="Google Shape;135;p10"/>
          <p:cNvSpPr/>
          <p:nvPr/>
        </p:nvSpPr>
        <p:spPr>
          <a:xfrm>
            <a:off x="7887594" y="1161947"/>
            <a:ext cx="185100" cy="185100"/>
          </a:xfrm>
          <a:prstGeom prst="ellipse">
            <a:avLst/>
          </a:prstGeom>
          <a:solidFill>
            <a:srgbClr val="2846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10"/>
          <p:cNvSpPr txBox="1"/>
          <p:nvPr/>
        </p:nvSpPr>
        <p:spPr>
          <a:xfrm>
            <a:off x="4542221" y="3893712"/>
            <a:ext cx="1902900" cy="568500"/>
          </a:xfrm>
          <a:prstGeom prst="rect">
            <a:avLst/>
          </a:prstGeom>
          <a:noFill/>
          <a:ln>
            <a:noFill/>
          </a:ln>
        </p:spPr>
        <p:txBody>
          <a:bodyPr spcFirstLastPara="1" wrap="square" lIns="91425" tIns="45700" rIns="91425" bIns="45700" anchor="t" anchorCtr="0">
            <a:noAutofit/>
          </a:bodyPr>
          <a:lstStyle/>
          <a:p>
            <a:pPr marL="12700" marR="0" lvl="1" indent="0" algn="l" rtl="0">
              <a:lnSpc>
                <a:spcPct val="150000"/>
              </a:lnSpc>
              <a:spcBef>
                <a:spcPts val="0"/>
              </a:spcBef>
              <a:spcAft>
                <a:spcPts val="0"/>
              </a:spcAft>
              <a:buClr>
                <a:srgbClr val="000000"/>
              </a:buClr>
              <a:buSzPts val="2300"/>
              <a:buFont typeface="Arial"/>
              <a:buNone/>
            </a:pPr>
            <a:r>
              <a:rPr lang="en-IE" sz="2300" b="1" i="0" u="none" strike="noStrike" cap="none">
                <a:solidFill>
                  <a:schemeClr val="lt1"/>
                </a:solidFill>
                <a:latin typeface="Calibri"/>
                <a:ea typeface="Calibri"/>
                <a:cs typeface="Calibri"/>
                <a:sym typeface="Calibri"/>
              </a:rPr>
              <a:t>GALWAY</a:t>
            </a:r>
            <a:endParaRPr sz="1400" b="0" i="0" u="none" strike="noStrike" cap="non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r="69543"/>
          <a:stretch/>
        </p:blipFill>
        <p:spPr>
          <a:xfrm>
            <a:off x="4219636" y="3671015"/>
            <a:ext cx="314705" cy="319073"/>
          </a:xfrm>
          <a:prstGeom prst="rect">
            <a:avLst/>
          </a:prstGeom>
          <a:noFill/>
          <a:ln>
            <a:noFill/>
          </a:ln>
        </p:spPr>
      </p:pic>
      <p:grpSp>
        <p:nvGrpSpPr>
          <p:cNvPr id="138" name="Google Shape;138;p10"/>
          <p:cNvGrpSpPr/>
          <p:nvPr/>
        </p:nvGrpSpPr>
        <p:grpSpPr>
          <a:xfrm>
            <a:off x="4114027" y="4135044"/>
            <a:ext cx="275572" cy="275572"/>
            <a:chOff x="4335701" y="3850853"/>
            <a:chExt cx="319800" cy="319800"/>
          </a:xfrm>
        </p:grpSpPr>
        <p:sp>
          <p:nvSpPr>
            <p:cNvPr id="139" name="Google Shape;139;p10"/>
            <p:cNvSpPr/>
            <p:nvPr/>
          </p:nvSpPr>
          <p:spPr>
            <a:xfrm>
              <a:off x="4335701" y="3850853"/>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r="76243"/>
            <a:stretch/>
          </p:blipFill>
          <p:spPr>
            <a:xfrm rot="10800000" flipH="1">
              <a:off x="4384776" y="3881320"/>
              <a:ext cx="252280" cy="258954"/>
            </a:xfrm>
            <a:prstGeom prst="rect">
              <a:avLst/>
            </a:prstGeom>
            <a:noFill/>
            <a:ln>
              <a:noFill/>
            </a:ln>
          </p:spPr>
        </p:pic>
      </p:grpSp>
      <p:grpSp>
        <p:nvGrpSpPr>
          <p:cNvPr id="141" name="Google Shape;141;p10"/>
          <p:cNvGrpSpPr/>
          <p:nvPr/>
        </p:nvGrpSpPr>
        <p:grpSpPr>
          <a:xfrm>
            <a:off x="4570240" y="3711806"/>
            <a:ext cx="249202" cy="249462"/>
            <a:chOff x="5235088" y="3530081"/>
            <a:chExt cx="289198" cy="289500"/>
          </a:xfrm>
        </p:grpSpPr>
        <p:sp>
          <p:nvSpPr>
            <p:cNvPr id="142" name="Google Shape;142;p10"/>
            <p:cNvSpPr/>
            <p:nvPr/>
          </p:nvSpPr>
          <p:spPr>
            <a:xfrm>
              <a:off x="5235986" y="3530081"/>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l="54698" t="-3348" r="20795" b="2790"/>
            <a:stretch/>
          </p:blipFill>
          <p:spPr>
            <a:xfrm flipH="1">
              <a:off x="5235088" y="3544831"/>
              <a:ext cx="262042" cy="260742"/>
            </a:xfrm>
            <a:prstGeom prst="rect">
              <a:avLst/>
            </a:prstGeom>
            <a:noFill/>
            <a:ln>
              <a:noFill/>
            </a:ln>
          </p:spPr>
        </p:pic>
      </p:grpSp>
      <p:grpSp>
        <p:nvGrpSpPr>
          <p:cNvPr id="144" name="Google Shape;144;p10"/>
          <p:cNvGrpSpPr/>
          <p:nvPr/>
        </p:nvGrpSpPr>
        <p:grpSpPr>
          <a:xfrm>
            <a:off x="4416552" y="4854384"/>
            <a:ext cx="275730" cy="275730"/>
            <a:chOff x="5527990" y="3750678"/>
            <a:chExt cx="393900" cy="393900"/>
          </a:xfrm>
        </p:grpSpPr>
        <p:sp>
          <p:nvSpPr>
            <p:cNvPr id="145" name="Google Shape;145;p10"/>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grpSp>
        <p:nvGrpSpPr>
          <p:cNvPr id="147" name="Google Shape;147;p10"/>
          <p:cNvGrpSpPr/>
          <p:nvPr/>
        </p:nvGrpSpPr>
        <p:grpSpPr>
          <a:xfrm>
            <a:off x="5131479" y="3692611"/>
            <a:ext cx="275572" cy="275572"/>
            <a:chOff x="5777361" y="3530081"/>
            <a:chExt cx="319800" cy="319800"/>
          </a:xfrm>
        </p:grpSpPr>
        <p:sp>
          <p:nvSpPr>
            <p:cNvPr id="148" name="Google Shape;148;p10"/>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r="76243"/>
            <a:stretch/>
          </p:blipFill>
          <p:spPr>
            <a:xfrm rot="10800000" flipH="1">
              <a:off x="5817162" y="3560548"/>
              <a:ext cx="252280" cy="258954"/>
            </a:xfrm>
            <a:prstGeom prst="rect">
              <a:avLst/>
            </a:prstGeom>
            <a:noFill/>
            <a:ln>
              <a:noFill/>
            </a:ln>
          </p:spPr>
        </p:pic>
      </p:grpSp>
      <p:grpSp>
        <p:nvGrpSpPr>
          <p:cNvPr id="150" name="Google Shape;150;p10"/>
          <p:cNvGrpSpPr/>
          <p:nvPr/>
        </p:nvGrpSpPr>
        <p:grpSpPr>
          <a:xfrm>
            <a:off x="3331182" y="3554961"/>
            <a:ext cx="275572" cy="275572"/>
            <a:chOff x="3845349" y="3308812"/>
            <a:chExt cx="319800" cy="319800"/>
          </a:xfrm>
        </p:grpSpPr>
        <p:sp>
          <p:nvSpPr>
            <p:cNvPr id="151" name="Google Shape;151;p10"/>
            <p:cNvSpPr/>
            <p:nvPr/>
          </p:nvSpPr>
          <p:spPr>
            <a:xfrm>
              <a:off x="3845349" y="3308812"/>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r="76243"/>
            <a:stretch/>
          </p:blipFill>
          <p:spPr>
            <a:xfrm rot="10800000" flipH="1">
              <a:off x="3885150" y="3339279"/>
              <a:ext cx="252280" cy="258954"/>
            </a:xfrm>
            <a:prstGeom prst="rect">
              <a:avLst/>
            </a:prstGeom>
            <a:noFill/>
            <a:ln>
              <a:noFill/>
            </a:ln>
          </p:spPr>
        </p:pic>
      </p:grpSp>
      <p:grpSp>
        <p:nvGrpSpPr>
          <p:cNvPr id="153" name="Google Shape;153;p10"/>
          <p:cNvGrpSpPr/>
          <p:nvPr/>
        </p:nvGrpSpPr>
        <p:grpSpPr>
          <a:xfrm>
            <a:off x="4819465" y="3114232"/>
            <a:ext cx="249202" cy="249462"/>
            <a:chOff x="5173661" y="3130180"/>
            <a:chExt cx="289198" cy="289500"/>
          </a:xfrm>
        </p:grpSpPr>
        <p:sp>
          <p:nvSpPr>
            <p:cNvPr id="154" name="Google Shape;154;p10"/>
            <p:cNvSpPr/>
            <p:nvPr/>
          </p:nvSpPr>
          <p:spPr>
            <a:xfrm>
              <a:off x="5174559" y="313018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l="54698" t="-3348" r="20795" b="2790"/>
            <a:stretch/>
          </p:blipFill>
          <p:spPr>
            <a:xfrm flipH="1">
              <a:off x="5173661" y="3144930"/>
              <a:ext cx="262042" cy="260742"/>
            </a:xfrm>
            <a:prstGeom prst="rect">
              <a:avLst/>
            </a:prstGeom>
            <a:noFill/>
            <a:ln>
              <a:noFill/>
            </a:ln>
          </p:spPr>
        </p:pic>
      </p:grpSp>
      <p:grpSp>
        <p:nvGrpSpPr>
          <p:cNvPr id="156" name="Google Shape;156;p10"/>
          <p:cNvGrpSpPr/>
          <p:nvPr/>
        </p:nvGrpSpPr>
        <p:grpSpPr>
          <a:xfrm>
            <a:off x="3955803" y="2638860"/>
            <a:ext cx="249202" cy="249462"/>
            <a:chOff x="4400356" y="3054140"/>
            <a:chExt cx="289198" cy="289500"/>
          </a:xfrm>
        </p:grpSpPr>
        <p:sp>
          <p:nvSpPr>
            <p:cNvPr id="157" name="Google Shape;157;p10"/>
            <p:cNvSpPr/>
            <p:nvPr/>
          </p:nvSpPr>
          <p:spPr>
            <a:xfrm>
              <a:off x="4401254" y="3054140"/>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l="54698" t="-3348" r="20795" b="2790"/>
            <a:stretch/>
          </p:blipFill>
          <p:spPr>
            <a:xfrm flipH="1">
              <a:off x="4400356" y="3068890"/>
              <a:ext cx="262042" cy="260742"/>
            </a:xfrm>
            <a:prstGeom prst="rect">
              <a:avLst/>
            </a:prstGeom>
            <a:noFill/>
            <a:ln>
              <a:noFill/>
            </a:ln>
          </p:spPr>
        </p:pic>
      </p:grpSp>
      <p:grpSp>
        <p:nvGrpSpPr>
          <p:cNvPr id="159" name="Google Shape;159;p10"/>
          <p:cNvGrpSpPr/>
          <p:nvPr/>
        </p:nvGrpSpPr>
        <p:grpSpPr>
          <a:xfrm>
            <a:off x="4870202" y="1803558"/>
            <a:ext cx="249202" cy="249462"/>
            <a:chOff x="5135034" y="1860358"/>
            <a:chExt cx="289198" cy="289500"/>
          </a:xfrm>
        </p:grpSpPr>
        <p:sp>
          <p:nvSpPr>
            <p:cNvPr id="160" name="Google Shape;160;p10"/>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l="54698" t="-3348" r="20795" b="2790"/>
            <a:stretch/>
          </p:blipFill>
          <p:spPr>
            <a:xfrm flipH="1">
              <a:off x="5135034" y="1875108"/>
              <a:ext cx="262042" cy="260742"/>
            </a:xfrm>
            <a:prstGeom prst="rect">
              <a:avLst/>
            </a:prstGeom>
            <a:noFill/>
            <a:ln>
              <a:noFill/>
            </a:ln>
          </p:spPr>
        </p:pic>
      </p:grpSp>
      <p:grpSp>
        <p:nvGrpSpPr>
          <p:cNvPr id="162" name="Google Shape;162;p10"/>
          <p:cNvGrpSpPr/>
          <p:nvPr/>
        </p:nvGrpSpPr>
        <p:grpSpPr>
          <a:xfrm>
            <a:off x="5154474" y="1879732"/>
            <a:ext cx="275572" cy="275572"/>
            <a:chOff x="5445656" y="1844640"/>
            <a:chExt cx="319800" cy="319800"/>
          </a:xfrm>
        </p:grpSpPr>
        <p:sp>
          <p:nvSpPr>
            <p:cNvPr id="163" name="Google Shape;163;p10"/>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l="27239" t="-3686" r="49004" b="3127"/>
            <a:stretch/>
          </p:blipFill>
          <p:spPr>
            <a:xfrm flipH="1">
              <a:off x="5470281" y="1875107"/>
              <a:ext cx="252280" cy="258954"/>
            </a:xfrm>
            <a:prstGeom prst="rect">
              <a:avLst/>
            </a:prstGeom>
            <a:noFill/>
            <a:ln>
              <a:noFill/>
            </a:ln>
          </p:spPr>
        </p:pic>
      </p:grpSp>
      <p:grpSp>
        <p:nvGrpSpPr>
          <p:cNvPr id="165" name="Google Shape;165;p10"/>
          <p:cNvGrpSpPr/>
          <p:nvPr/>
        </p:nvGrpSpPr>
        <p:grpSpPr>
          <a:xfrm>
            <a:off x="5642131" y="452941"/>
            <a:ext cx="249202" cy="249462"/>
            <a:chOff x="5938417" y="909357"/>
            <a:chExt cx="289198" cy="289500"/>
          </a:xfrm>
        </p:grpSpPr>
        <p:sp>
          <p:nvSpPr>
            <p:cNvPr id="166" name="Google Shape;166;p10"/>
            <p:cNvSpPr/>
            <p:nvPr/>
          </p:nvSpPr>
          <p:spPr>
            <a:xfrm>
              <a:off x="5939315" y="909357"/>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l="54698" t="-3348" r="20795" b="2790"/>
            <a:stretch/>
          </p:blipFill>
          <p:spPr>
            <a:xfrm flipH="1">
              <a:off x="5938417" y="924107"/>
              <a:ext cx="262042" cy="260742"/>
            </a:xfrm>
            <a:prstGeom prst="rect">
              <a:avLst/>
            </a:prstGeom>
            <a:noFill/>
            <a:ln>
              <a:noFill/>
            </a:ln>
          </p:spPr>
        </p:pic>
      </p:grpSp>
      <p:grpSp>
        <p:nvGrpSpPr>
          <p:cNvPr id="168" name="Google Shape;168;p10"/>
          <p:cNvGrpSpPr/>
          <p:nvPr/>
        </p:nvGrpSpPr>
        <p:grpSpPr>
          <a:xfrm>
            <a:off x="3646853" y="3622031"/>
            <a:ext cx="225802" cy="345250"/>
            <a:chOff x="4824527" y="2832223"/>
            <a:chExt cx="262042" cy="400662"/>
          </a:xfrm>
        </p:grpSpPr>
        <p:sp>
          <p:nvSpPr>
            <p:cNvPr id="169" name="Google Shape;169;p10"/>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662"/>
              <a:chOff x="4824527" y="2832223"/>
              <a:chExt cx="262042" cy="400662"/>
            </a:xfrm>
          </p:grpSpPr>
          <p:grpSp>
            <p:nvGrpSpPr>
              <p:cNvPr id="171" name="Google Shape;171;p10"/>
              <p:cNvGrpSpPr/>
              <p:nvPr/>
            </p:nvGrpSpPr>
            <p:grpSpPr>
              <a:xfrm>
                <a:off x="4832696" y="2832223"/>
                <a:ext cx="236400" cy="400662"/>
                <a:chOff x="4832696" y="2832223"/>
                <a:chExt cx="236400" cy="400662"/>
              </a:xfrm>
            </p:grpSpPr>
            <p:sp>
              <p:nvSpPr>
                <p:cNvPr id="172" name="Google Shape;172;p10"/>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3" name="Google Shape;173;p10"/>
                <p:cNvSpPr/>
                <p:nvPr/>
              </p:nvSpPr>
              <p:spPr>
                <a:xfrm rot="-2665276">
                  <a:off x="4866888" y="3031782"/>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75" name="Google Shape;175;p10"/>
          <p:cNvGrpSpPr/>
          <p:nvPr/>
        </p:nvGrpSpPr>
        <p:grpSpPr>
          <a:xfrm>
            <a:off x="3888220" y="3663577"/>
            <a:ext cx="225802" cy="345250"/>
            <a:chOff x="4824527" y="2832223"/>
            <a:chExt cx="262042" cy="400662"/>
          </a:xfrm>
        </p:grpSpPr>
        <p:sp>
          <p:nvSpPr>
            <p:cNvPr id="176" name="Google Shape;176;p10"/>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662"/>
              <a:chOff x="4824527" y="2832223"/>
              <a:chExt cx="262042" cy="400662"/>
            </a:xfrm>
          </p:grpSpPr>
          <p:grpSp>
            <p:nvGrpSpPr>
              <p:cNvPr id="178" name="Google Shape;178;p10"/>
              <p:cNvGrpSpPr/>
              <p:nvPr/>
            </p:nvGrpSpPr>
            <p:grpSpPr>
              <a:xfrm>
                <a:off x="4832696" y="2832223"/>
                <a:ext cx="236400" cy="400662"/>
                <a:chOff x="4832696" y="2832223"/>
                <a:chExt cx="236400" cy="400662"/>
              </a:xfrm>
            </p:grpSpPr>
            <p:sp>
              <p:nvSpPr>
                <p:cNvPr id="179" name="Google Shape;179;p10"/>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10"/>
                <p:cNvSpPr/>
                <p:nvPr/>
              </p:nvSpPr>
              <p:spPr>
                <a:xfrm rot="-2665276">
                  <a:off x="4866888" y="3031782"/>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2" name="Google Shape;182;p10"/>
          <p:cNvGrpSpPr/>
          <p:nvPr/>
        </p:nvGrpSpPr>
        <p:grpSpPr>
          <a:xfrm>
            <a:off x="5424410" y="168989"/>
            <a:ext cx="225802" cy="345250"/>
            <a:chOff x="4824527" y="2832223"/>
            <a:chExt cx="262042" cy="400662"/>
          </a:xfrm>
        </p:grpSpPr>
        <p:sp>
          <p:nvSpPr>
            <p:cNvPr id="183" name="Google Shape;183;p10"/>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662"/>
              <a:chOff x="4824527" y="2832223"/>
              <a:chExt cx="262042" cy="400662"/>
            </a:xfrm>
          </p:grpSpPr>
          <p:grpSp>
            <p:nvGrpSpPr>
              <p:cNvPr id="185" name="Google Shape;185;p10"/>
              <p:cNvGrpSpPr/>
              <p:nvPr/>
            </p:nvGrpSpPr>
            <p:grpSpPr>
              <a:xfrm>
                <a:off x="4832696" y="2832223"/>
                <a:ext cx="236400" cy="400662"/>
                <a:chOff x="4832696" y="2832223"/>
                <a:chExt cx="236400" cy="400662"/>
              </a:xfrm>
            </p:grpSpPr>
            <p:sp>
              <p:nvSpPr>
                <p:cNvPr id="186" name="Google Shape;186;p10"/>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10"/>
                <p:cNvSpPr/>
                <p:nvPr/>
              </p:nvSpPr>
              <p:spPr>
                <a:xfrm rot="-2665276">
                  <a:off x="4866888" y="3031782"/>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l="80868" t="-6434" r="-5283" b="6252"/>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198" cy="289500"/>
            <a:chOff x="5135034" y="1860358"/>
            <a:chExt cx="289198" cy="289500"/>
          </a:xfrm>
        </p:grpSpPr>
        <p:sp>
          <p:nvSpPr>
            <p:cNvPr id="190" name="Google Shape;190;p10"/>
            <p:cNvSpPr/>
            <p:nvPr/>
          </p:nvSpPr>
          <p:spPr>
            <a:xfrm>
              <a:off x="5135932" y="1860358"/>
              <a:ext cx="288300" cy="289500"/>
            </a:xfrm>
            <a:prstGeom prst="roundRect">
              <a:avLst>
                <a:gd name="adj" fmla="val 16667"/>
              </a:avLst>
            </a:prstGeom>
            <a:solidFill>
              <a:srgbClr val="1491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l="54698" t="-3348" r="20795" b="2790"/>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662"/>
            <a:chOff x="4824527" y="2832223"/>
            <a:chExt cx="262042" cy="400662"/>
          </a:xfrm>
        </p:grpSpPr>
        <p:sp>
          <p:nvSpPr>
            <p:cNvPr id="193" name="Google Shape;193;p10"/>
            <p:cNvSpPr/>
            <p:nvPr/>
          </p:nvSpPr>
          <p:spPr>
            <a:xfrm>
              <a:off x="4835134" y="2954303"/>
              <a:ext cx="234000" cy="165000"/>
            </a:xfrm>
            <a:prstGeom prst="rect">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662"/>
              <a:chOff x="4824527" y="2832223"/>
              <a:chExt cx="262042" cy="400662"/>
            </a:xfrm>
          </p:grpSpPr>
          <p:grpSp>
            <p:nvGrpSpPr>
              <p:cNvPr id="195" name="Google Shape;195;p10"/>
              <p:cNvGrpSpPr/>
              <p:nvPr/>
            </p:nvGrpSpPr>
            <p:grpSpPr>
              <a:xfrm>
                <a:off x="4832696" y="2832223"/>
                <a:ext cx="236400" cy="400662"/>
                <a:chOff x="4832696" y="2832223"/>
                <a:chExt cx="236400" cy="400662"/>
              </a:xfrm>
            </p:grpSpPr>
            <p:sp>
              <p:nvSpPr>
                <p:cNvPr id="196" name="Google Shape;196;p10"/>
                <p:cNvSpPr/>
                <p:nvPr/>
              </p:nvSpPr>
              <p:spPr>
                <a:xfrm>
                  <a:off x="4834464" y="2832223"/>
                  <a:ext cx="234600" cy="238200"/>
                </a:xfrm>
                <a:prstGeom prst="ellips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10"/>
                <p:cNvSpPr/>
                <p:nvPr/>
              </p:nvSpPr>
              <p:spPr>
                <a:xfrm rot="-2665276">
                  <a:off x="4866888" y="3031782"/>
                  <a:ext cx="168017" cy="166106"/>
                </a:xfrm>
                <a:prstGeom prst="rtTriangle">
                  <a:avLst/>
                </a:prstGeom>
                <a:solidFill>
                  <a:srgbClr val="518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l="80868" t="-6434" r="-5283" b="6252"/>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00" cy="319800"/>
            <a:chOff x="5445656" y="1844640"/>
            <a:chExt cx="319800" cy="319800"/>
          </a:xfrm>
        </p:grpSpPr>
        <p:sp>
          <p:nvSpPr>
            <p:cNvPr id="200" name="Google Shape;200;p10"/>
            <p:cNvSpPr/>
            <p:nvPr/>
          </p:nvSpPr>
          <p:spPr>
            <a:xfrm>
              <a:off x="5445656" y="1844640"/>
              <a:ext cx="319800" cy="3198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l="27239" t="-3686" r="49004" b="3127"/>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00" cy="319800"/>
            <a:chOff x="5777361" y="3530081"/>
            <a:chExt cx="319800" cy="319800"/>
          </a:xfrm>
        </p:grpSpPr>
        <p:sp>
          <p:nvSpPr>
            <p:cNvPr id="203" name="Google Shape;203;p10"/>
            <p:cNvSpPr/>
            <p:nvPr/>
          </p:nvSpPr>
          <p:spPr>
            <a:xfrm>
              <a:off x="5777361" y="3530081"/>
              <a:ext cx="319800" cy="319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r="76243"/>
            <a:stretch/>
          </p:blipFill>
          <p:spPr>
            <a:xfrm rot="10800000" flipH="1">
              <a:off x="5817162" y="3560548"/>
              <a:ext cx="252280" cy="258954"/>
            </a:xfrm>
            <a:prstGeom prst="rect">
              <a:avLst/>
            </a:prstGeom>
            <a:noFill/>
            <a:ln>
              <a:noFill/>
            </a:ln>
          </p:spPr>
        </p:pic>
      </p:grpSp>
      <p:grpSp>
        <p:nvGrpSpPr>
          <p:cNvPr id="205" name="Google Shape;205;p10"/>
          <p:cNvGrpSpPr/>
          <p:nvPr/>
        </p:nvGrpSpPr>
        <p:grpSpPr>
          <a:xfrm>
            <a:off x="4839093" y="3675498"/>
            <a:ext cx="275730" cy="275730"/>
            <a:chOff x="5527990" y="3750678"/>
            <a:chExt cx="393900" cy="393900"/>
          </a:xfrm>
        </p:grpSpPr>
        <p:sp>
          <p:nvSpPr>
            <p:cNvPr id="206" name="Google Shape;206;p10"/>
            <p:cNvSpPr/>
            <p:nvPr/>
          </p:nvSpPr>
          <p:spPr>
            <a:xfrm>
              <a:off x="5527990" y="3750678"/>
              <a:ext cx="393900" cy="393900"/>
            </a:xfrm>
            <a:prstGeom prst="ellipse">
              <a:avLst/>
            </a:prstGeom>
            <a:solidFill>
              <a:srgbClr val="FF8B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l="27239" t="-3686" r="49004" b="3127"/>
            <a:stretch/>
          </p:blipFill>
          <p:spPr>
            <a:xfrm flipH="1">
              <a:off x="5560423" y="3788182"/>
              <a:ext cx="310550" cy="31876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Garamond"/>
              <a:buNone/>
              <a:defRPr sz="44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aramond"/>
                <a:ea typeface="Garamond"/>
                <a:cs typeface="Garamond"/>
                <a:sym typeface="Garamon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aramond"/>
                <a:ea typeface="Garamond"/>
                <a:cs typeface="Garamond"/>
                <a:sym typeface="Garamond"/>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3" name="Google Shape;13;p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8.gif"/><Relationship Id="rId4" Type="http://schemas.openxmlformats.org/officeDocument/2006/relationships/image" Target="../media/image37.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3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ctrTitle"/>
          </p:nvPr>
        </p:nvSpPr>
        <p:spPr>
          <a:xfrm>
            <a:off x="624425" y="2055825"/>
            <a:ext cx="5477100" cy="1477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D9C49F"/>
              </a:buClr>
              <a:buSzPts val="7000"/>
              <a:buFont typeface="Garamond"/>
              <a:buNone/>
            </a:pPr>
            <a:r>
              <a:rPr lang="en-IE" sz="3600">
                <a:latin typeface="Arial"/>
                <a:ea typeface="Arial"/>
                <a:cs typeface="Arial"/>
                <a:sym typeface="Arial"/>
              </a:rPr>
              <a:t>Introduction to NLP</a:t>
            </a:r>
            <a:endParaRPr sz="3600">
              <a:latin typeface="Arial"/>
              <a:ea typeface="Arial"/>
              <a:cs typeface="Arial"/>
              <a:sym typeface="Arial"/>
            </a:endParaRPr>
          </a:p>
          <a:p>
            <a:pPr marL="0" marR="0" lvl="0" indent="0" algn="l" rtl="0">
              <a:lnSpc>
                <a:spcPct val="115000"/>
              </a:lnSpc>
              <a:spcBef>
                <a:spcPts val="1000"/>
              </a:spcBef>
              <a:spcAft>
                <a:spcPts val="0"/>
              </a:spcAft>
              <a:buClr>
                <a:srgbClr val="D9C49F"/>
              </a:buClr>
              <a:buSzPts val="7000"/>
              <a:buFont typeface="Garamond"/>
              <a:buNone/>
            </a:pPr>
            <a:r>
              <a:rPr lang="en-IE" sz="2800">
                <a:latin typeface="Arial"/>
                <a:ea typeface="Arial"/>
                <a:cs typeface="Arial"/>
                <a:sym typeface="Arial"/>
              </a:rPr>
              <a:t>3. Text Classification</a:t>
            </a:r>
            <a:endParaRPr sz="2800">
              <a:latin typeface="Arial"/>
              <a:ea typeface="Arial"/>
              <a:cs typeface="Arial"/>
              <a:sym typeface="Arial"/>
            </a:endParaRPr>
          </a:p>
        </p:txBody>
      </p:sp>
      <p:sp>
        <p:nvSpPr>
          <p:cNvPr id="238" name="Google Shape;238;p14"/>
          <p:cNvSpPr txBox="1">
            <a:spLocks noGrp="1"/>
          </p:cNvSpPr>
          <p:nvPr>
            <p:ph type="subTitle" idx="1"/>
          </p:nvPr>
        </p:nvSpPr>
        <p:spPr>
          <a:xfrm>
            <a:off x="619050" y="4408375"/>
            <a:ext cx="6700800" cy="1138200"/>
          </a:xfrm>
          <a:prstGeom prst="rect">
            <a:avLst/>
          </a:prstGeom>
          <a:noFill/>
          <a:ln>
            <a:noFill/>
          </a:ln>
        </p:spPr>
        <p:txBody>
          <a:bodyPr spcFirstLastPara="1" wrap="square" lIns="91425" tIns="91425" rIns="91425" bIns="91425" anchor="ctr" anchorCtr="0">
            <a:noAutofit/>
          </a:bodyPr>
          <a:lstStyle/>
          <a:p>
            <a:pPr marL="457200" lvl="0" indent="-406400" algn="l" rtl="0">
              <a:lnSpc>
                <a:spcPct val="100000"/>
              </a:lnSpc>
              <a:spcBef>
                <a:spcPts val="600"/>
              </a:spcBef>
              <a:spcAft>
                <a:spcPts val="0"/>
              </a:spcAft>
              <a:buClr>
                <a:schemeClr val="lt1"/>
              </a:buClr>
              <a:buSzPts val="2400"/>
              <a:buFont typeface="Arial"/>
              <a:buNone/>
            </a:pPr>
            <a:r>
              <a:rPr lang="en-IE" b="1">
                <a:latin typeface="Arial"/>
                <a:ea typeface="Arial"/>
                <a:cs typeface="Arial"/>
                <a:sym typeface="Arial"/>
              </a:rPr>
              <a:t>Dr. John McCrae</a:t>
            </a:r>
            <a:endParaRPr>
              <a:latin typeface="Arial"/>
              <a:ea typeface="Arial"/>
              <a:cs typeface="Arial"/>
              <a:sym typeface="Arial"/>
            </a:endParaRPr>
          </a:p>
          <a:p>
            <a:pPr marL="457200" lvl="0" indent="-406400" algn="l" rtl="0">
              <a:lnSpc>
                <a:spcPct val="100000"/>
              </a:lnSpc>
              <a:spcBef>
                <a:spcPts val="600"/>
              </a:spcBef>
              <a:spcAft>
                <a:spcPts val="0"/>
              </a:spcAft>
              <a:buClr>
                <a:schemeClr val="lt1"/>
              </a:buClr>
              <a:buSzPts val="2400"/>
              <a:buFont typeface="Arial"/>
              <a:buNone/>
            </a:pPr>
            <a:r>
              <a:rPr lang="en-IE" b="1">
                <a:latin typeface="Arial"/>
                <a:ea typeface="Arial"/>
                <a:cs typeface="Arial"/>
                <a:sym typeface="Arial"/>
              </a:rPr>
              <a:t>Data Science Institute, University of Galway</a:t>
            </a: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3"/>
          <p:cNvSpPr txBox="1">
            <a:spLocks noGrp="1"/>
          </p:cNvSpPr>
          <p:nvPr>
            <p:ph type="ctrTitle"/>
          </p:nvPr>
        </p:nvSpPr>
        <p:spPr>
          <a:xfrm>
            <a:off x="6779675" y="731124"/>
            <a:ext cx="5162100" cy="52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Probability in NLP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4"/>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Probability</a:t>
            </a:r>
            <a:endParaRPr sz="4400" b="0" i="0" u="none" strike="noStrike" cap="none">
              <a:solidFill>
                <a:srgbClr val="75114A"/>
              </a:solidFill>
              <a:latin typeface="Calibri"/>
              <a:ea typeface="Calibri"/>
              <a:cs typeface="Calibri"/>
              <a:sym typeface="Calibri"/>
            </a:endParaRPr>
          </a:p>
        </p:txBody>
      </p:sp>
      <p:pic>
        <p:nvPicPr>
          <p:cNvPr id="346" name="Google Shape;346;p24"/>
          <p:cNvPicPr preferRelativeResize="0"/>
          <p:nvPr/>
        </p:nvPicPr>
        <p:blipFill rotWithShape="1">
          <a:blip r:embed="rId3">
            <a:alphaModFix/>
          </a:blip>
          <a:srcRect/>
          <a:stretch/>
        </p:blipFill>
        <p:spPr>
          <a:xfrm>
            <a:off x="6773854" y="-14"/>
            <a:ext cx="5418140" cy="6857999"/>
          </a:xfrm>
          <a:prstGeom prst="rect">
            <a:avLst/>
          </a:prstGeom>
          <a:noFill/>
          <a:ln>
            <a:noFill/>
          </a:ln>
        </p:spPr>
      </p:pic>
      <p:sp>
        <p:nvSpPr>
          <p:cNvPr id="347" name="Google Shape;347;p24"/>
          <p:cNvSpPr/>
          <p:nvPr/>
        </p:nvSpPr>
        <p:spPr>
          <a:xfrm>
            <a:off x="592175" y="1971297"/>
            <a:ext cx="5328600" cy="29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IE" sz="2400">
                <a:latin typeface="Ubuntu"/>
                <a:ea typeface="Ubuntu"/>
                <a:cs typeface="Ubuntu"/>
                <a:sym typeface="Ubuntu"/>
              </a:rPr>
              <a:t>The probability of a coin coming up heads is 50%</a:t>
            </a:r>
            <a:endParaRPr sz="2400">
              <a:latin typeface="Ubuntu"/>
              <a:ea typeface="Ubuntu"/>
              <a:cs typeface="Ubuntu"/>
              <a:sym typeface="Ubuntu"/>
            </a:endParaRPr>
          </a:p>
          <a:p>
            <a:pPr marL="0" marR="0" lvl="0" indent="0" algn="ctr" rtl="0">
              <a:lnSpc>
                <a:spcPct val="100000"/>
              </a:lnSpc>
              <a:spcBef>
                <a:spcPts val="0"/>
              </a:spcBef>
              <a:spcAft>
                <a:spcPts val="0"/>
              </a:spcAft>
              <a:buNone/>
            </a:pPr>
            <a:endParaRPr sz="2400">
              <a:latin typeface="Ubuntu"/>
              <a:ea typeface="Ubuntu"/>
              <a:cs typeface="Ubuntu"/>
              <a:sym typeface="Ubuntu"/>
            </a:endParaRPr>
          </a:p>
          <a:p>
            <a:pPr marL="0" marR="0" lvl="0" indent="0" algn="ctr" rtl="0">
              <a:lnSpc>
                <a:spcPct val="100000"/>
              </a:lnSpc>
              <a:spcBef>
                <a:spcPts val="0"/>
              </a:spcBef>
              <a:spcAft>
                <a:spcPts val="0"/>
              </a:spcAft>
              <a:buNone/>
            </a:pPr>
            <a:r>
              <a:rPr lang="en-IE" sz="2400">
                <a:latin typeface="Ubuntu"/>
                <a:ea typeface="Ubuntu"/>
                <a:cs typeface="Ubuntu"/>
                <a:sym typeface="Ubuntu"/>
              </a:rPr>
              <a:t>What does this mean?</a:t>
            </a:r>
            <a:endParaRPr sz="2400">
              <a:latin typeface="Ubuntu"/>
              <a:ea typeface="Ubuntu"/>
              <a:cs typeface="Ubuntu"/>
              <a:sym typeface="Ubuntu"/>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10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25"/>
          <p:cNvPicPr preferRelativeResize="0"/>
          <p:nvPr/>
        </p:nvPicPr>
        <p:blipFill rotWithShape="1">
          <a:blip r:embed="rId3">
            <a:alphaModFix/>
          </a:blip>
          <a:srcRect/>
          <a:stretch/>
        </p:blipFill>
        <p:spPr>
          <a:xfrm>
            <a:off x="5" y="0"/>
            <a:ext cx="10289587" cy="6857999"/>
          </a:xfrm>
          <a:prstGeom prst="rect">
            <a:avLst/>
          </a:prstGeom>
          <a:noFill/>
          <a:ln>
            <a:noFill/>
          </a:ln>
        </p:spPr>
      </p:pic>
      <p:sp>
        <p:nvSpPr>
          <p:cNvPr id="354" name="Google Shape;354;p25"/>
          <p:cNvSpPr/>
          <p:nvPr/>
        </p:nvSpPr>
        <p:spPr>
          <a:xfrm>
            <a:off x="3589004" y="2105084"/>
            <a:ext cx="6424500" cy="301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IE" sz="2400">
                <a:latin typeface="Ubuntu"/>
                <a:ea typeface="Ubuntu"/>
                <a:cs typeface="Ubuntu"/>
                <a:sym typeface="Ubuntu"/>
              </a:rPr>
              <a:t>What is the probability that it will rain tomorrow?</a:t>
            </a:r>
            <a:endParaRPr sz="2400">
              <a:latin typeface="Ubuntu"/>
              <a:ea typeface="Ubuntu"/>
              <a:cs typeface="Ubuntu"/>
              <a:sym typeface="Ubuntu"/>
            </a:endParaRPr>
          </a:p>
          <a:p>
            <a:pPr marL="0" marR="0" lvl="0" indent="0" algn="ctr" rtl="0">
              <a:lnSpc>
                <a:spcPct val="100000"/>
              </a:lnSpc>
              <a:spcBef>
                <a:spcPts val="0"/>
              </a:spcBef>
              <a:spcAft>
                <a:spcPts val="0"/>
              </a:spcAft>
              <a:buNone/>
            </a:pPr>
            <a:endParaRPr sz="2400">
              <a:latin typeface="Ubuntu"/>
              <a:ea typeface="Ubuntu"/>
              <a:cs typeface="Ubuntu"/>
              <a:sym typeface="Ubuntu"/>
            </a:endParaRPr>
          </a:p>
          <a:p>
            <a:pPr marL="0" marR="0" lvl="0" indent="0" algn="ctr" rtl="0">
              <a:lnSpc>
                <a:spcPct val="100000"/>
              </a:lnSpc>
              <a:spcBef>
                <a:spcPts val="0"/>
              </a:spcBef>
              <a:spcAft>
                <a:spcPts val="0"/>
              </a:spcAft>
              <a:buNone/>
            </a:pPr>
            <a:r>
              <a:rPr lang="en-IE" sz="2400">
                <a:latin typeface="Ubuntu"/>
                <a:ea typeface="Ubuntu"/>
                <a:cs typeface="Ubuntu"/>
                <a:sym typeface="Ubuntu"/>
              </a:rPr>
              <a:t>What is the probability that it rained yesterday?</a:t>
            </a:r>
            <a:endParaRPr sz="2400">
              <a:latin typeface="Ubuntu"/>
              <a:ea typeface="Ubuntu"/>
              <a:cs typeface="Ubuntu"/>
              <a:sym typeface="Ubuntu"/>
            </a:endParaRPr>
          </a:p>
        </p:txBody>
      </p:sp>
      <p:sp>
        <p:nvSpPr>
          <p:cNvPr id="355" name="Google Shape;355;p25"/>
          <p:cNvSpPr txBox="1">
            <a:spLocks noGrp="1"/>
          </p:cNvSpPr>
          <p:nvPr>
            <p:ph type="title"/>
          </p:nvPr>
        </p:nvSpPr>
        <p:spPr>
          <a:xfrm>
            <a:off x="7283400" y="365125"/>
            <a:ext cx="4070400" cy="1325700"/>
          </a:xfrm>
          <a:prstGeom prst="rect">
            <a:avLst/>
          </a:prstGeom>
          <a:noFill/>
          <a:ln>
            <a:noFill/>
          </a:ln>
        </p:spPr>
        <p:txBody>
          <a:bodyPr spcFirstLastPara="1" wrap="square" lIns="91425" tIns="91425" rIns="91425" bIns="91425" anchor="t" anchorCtr="0">
            <a:noAutofit/>
          </a:bodyPr>
          <a:lstStyle/>
          <a:p>
            <a:pPr marL="0" marR="0" lvl="0" indent="0" algn="r"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Probability</a:t>
            </a:r>
            <a:endParaRPr sz="4400" b="0" i="0" u="none" strike="noStrike" cap="none">
              <a:solidFill>
                <a:srgbClr val="75114A"/>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6"/>
          <p:cNvSpPr txBox="1">
            <a:spLocks noGrp="1"/>
          </p:cNvSpPr>
          <p:nvPr>
            <p:ph type="ctrTitle"/>
          </p:nvPr>
        </p:nvSpPr>
        <p:spPr>
          <a:xfrm>
            <a:off x="6779675" y="731124"/>
            <a:ext cx="5162100" cy="53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Let’s play a game!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27"/>
          <p:cNvPicPr preferRelativeResize="0"/>
          <p:nvPr/>
        </p:nvPicPr>
        <p:blipFill>
          <a:blip r:embed="rId3">
            <a:alphaModFix/>
          </a:blip>
          <a:stretch>
            <a:fillRect/>
          </a:stretch>
        </p:blipFill>
        <p:spPr>
          <a:xfrm>
            <a:off x="5348025" y="2344525"/>
            <a:ext cx="6332550" cy="4155725"/>
          </a:xfrm>
          <a:prstGeom prst="rect">
            <a:avLst/>
          </a:prstGeom>
          <a:noFill/>
          <a:ln>
            <a:noFill/>
          </a:ln>
        </p:spPr>
      </p:pic>
      <p:sp>
        <p:nvSpPr>
          <p:cNvPr id="368" name="Google Shape;368;p27"/>
          <p:cNvSpPr txBox="1">
            <a:spLocks noGrp="1"/>
          </p:cNvSpPr>
          <p:nvPr>
            <p:ph type="title"/>
          </p:nvPr>
        </p:nvSpPr>
        <p:spPr>
          <a:xfrm>
            <a:off x="838200" y="365125"/>
            <a:ext cx="10515600" cy="990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solidFill>
                  <a:srgbClr val="75114A"/>
                </a:solidFill>
                <a:latin typeface="Calibri"/>
                <a:ea typeface="Calibri"/>
                <a:cs typeface="Calibri"/>
                <a:sym typeface="Calibri"/>
              </a:rPr>
              <a:t>Chinese Room</a:t>
            </a:r>
            <a:endParaRPr sz="4400" b="0" i="0" u="none" strike="noStrike" cap="none">
              <a:solidFill>
                <a:srgbClr val="75114A"/>
              </a:solidFill>
              <a:latin typeface="Calibri"/>
              <a:ea typeface="Calibri"/>
              <a:cs typeface="Calibri"/>
              <a:sym typeface="Calibri"/>
            </a:endParaRPr>
          </a:p>
        </p:txBody>
      </p:sp>
      <p:sp>
        <p:nvSpPr>
          <p:cNvPr id="369" name="Google Shape;369;p27"/>
          <p:cNvSpPr/>
          <p:nvPr/>
        </p:nvSpPr>
        <p:spPr>
          <a:xfrm>
            <a:off x="589050" y="1645575"/>
            <a:ext cx="9116100" cy="233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IE" sz="1700" i="1"/>
              <a:t>Computational models of consciousness are not sufficient by themselves for consciousness. The computational model for consciousness stands to consciousness in the same way the computational model of anything stands to the domain being modelled. Nobody supposes that the computational model of rainstorms in London will leave us all wet. But they make the mistake of supposing that the computational model of consciousness is somehow conscious. It is the same mistake in both cases</a:t>
            </a:r>
            <a:endParaRPr sz="1700" i="1"/>
          </a:p>
          <a:p>
            <a:pPr marL="457200" lvl="0" indent="-317500" algn="r" rtl="0">
              <a:spcBef>
                <a:spcPts val="0"/>
              </a:spcBef>
              <a:spcAft>
                <a:spcPts val="0"/>
              </a:spcAft>
              <a:buSzPts val="1400"/>
              <a:buChar char="-"/>
            </a:pPr>
            <a:r>
              <a:rPr lang="en-IE"/>
              <a:t>John R. Searle (2002)</a:t>
            </a:r>
            <a:endParaRPr/>
          </a:p>
        </p:txBody>
      </p:sp>
      <p:sp>
        <p:nvSpPr>
          <p:cNvPr id="370" name="Google Shape;370;p27"/>
          <p:cNvSpPr/>
          <p:nvPr/>
        </p:nvSpPr>
        <p:spPr>
          <a:xfrm>
            <a:off x="741450" y="4313025"/>
            <a:ext cx="6990900" cy="137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E" sz="1700"/>
              <a:t>Implication: With incomplete knowledge of the rules, computers should make the best guess!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8"/>
          <p:cNvSpPr txBox="1">
            <a:spLocks noGrp="1"/>
          </p:cNvSpPr>
          <p:nvPr>
            <p:ph type="title"/>
          </p:nvPr>
        </p:nvSpPr>
        <p:spPr>
          <a:xfrm>
            <a:off x="838200" y="365125"/>
            <a:ext cx="10515600" cy="990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solidFill>
                  <a:srgbClr val="75114A"/>
                </a:solidFill>
                <a:latin typeface="Calibri"/>
                <a:ea typeface="Calibri"/>
                <a:cs typeface="Calibri"/>
                <a:sym typeface="Calibri"/>
              </a:rPr>
              <a:t>Probability in NLP</a:t>
            </a:r>
            <a:endParaRPr sz="4400" b="0" i="0" u="none" strike="noStrike" cap="none">
              <a:solidFill>
                <a:srgbClr val="75114A"/>
              </a:solidFill>
              <a:latin typeface="Calibri"/>
              <a:ea typeface="Calibri"/>
              <a:cs typeface="Calibri"/>
              <a:sym typeface="Calibri"/>
            </a:endParaRPr>
          </a:p>
        </p:txBody>
      </p:sp>
      <p:pic>
        <p:nvPicPr>
          <p:cNvPr id="377" name="Google Shape;377;p28"/>
          <p:cNvPicPr preferRelativeResize="0"/>
          <p:nvPr/>
        </p:nvPicPr>
        <p:blipFill>
          <a:blip r:embed="rId3">
            <a:alphaModFix/>
          </a:blip>
          <a:stretch>
            <a:fillRect/>
          </a:stretch>
        </p:blipFill>
        <p:spPr>
          <a:xfrm>
            <a:off x="6828100" y="1470725"/>
            <a:ext cx="4114800" cy="4762500"/>
          </a:xfrm>
          <a:prstGeom prst="rect">
            <a:avLst/>
          </a:prstGeom>
          <a:noFill/>
          <a:ln>
            <a:noFill/>
          </a:ln>
        </p:spPr>
      </p:pic>
      <p:sp>
        <p:nvSpPr>
          <p:cNvPr id="378" name="Google Shape;378;p28"/>
          <p:cNvSpPr/>
          <p:nvPr/>
        </p:nvSpPr>
        <p:spPr>
          <a:xfrm>
            <a:off x="4226075" y="1841900"/>
            <a:ext cx="3403200" cy="1262100"/>
          </a:xfrm>
          <a:prstGeom prst="wedgeRoundRectCallout">
            <a:avLst>
              <a:gd name="adj1" fmla="val 61541"/>
              <a:gd name="adj2" fmla="val 96678"/>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E" sz="2700"/>
              <a:t>The most likely answer is “雪豆”</a:t>
            </a:r>
            <a:endParaRPr sz="2700"/>
          </a:p>
        </p:txBody>
      </p:sp>
      <p:sp>
        <p:nvSpPr>
          <p:cNvPr id="379" name="Google Shape;379;p28"/>
          <p:cNvSpPr/>
          <p:nvPr/>
        </p:nvSpPr>
        <p:spPr>
          <a:xfrm>
            <a:off x="1411800" y="3758575"/>
            <a:ext cx="4469100" cy="232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600"/>
              <a:t>If the rules are ‘incomplete’ then we should produce the most likely answer</a:t>
            </a:r>
            <a:endParaRPr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 calcmode="lin" valueType="num">
                                      <p:cBhvr additive="base">
                                        <p:cTn id="7" dur="1000"/>
                                        <p:tgtEl>
                                          <p:spTgt spid="378"/>
                                        </p:tgtEl>
                                        <p:attrNameLst>
                                          <p:attrName>ppt_w</p:attrName>
                                        </p:attrNameLst>
                                      </p:cBhvr>
                                      <p:tavLst>
                                        <p:tav tm="0">
                                          <p:val>
                                            <p:strVal val="0"/>
                                          </p:val>
                                        </p:tav>
                                        <p:tav tm="100000">
                                          <p:val>
                                            <p:strVal val="#ppt_w"/>
                                          </p:val>
                                        </p:tav>
                                      </p:tavLst>
                                    </p:anim>
                                    <p:anim calcmode="lin" valueType="num">
                                      <p:cBhvr additive="base">
                                        <p:cTn id="8" dur="1000"/>
                                        <p:tgtEl>
                                          <p:spTgt spid="378"/>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79"/>
                                        </p:tgtEl>
                                        <p:attrNameLst>
                                          <p:attrName>style.visibility</p:attrName>
                                        </p:attrNameLst>
                                      </p:cBhvr>
                                      <p:to>
                                        <p:strVal val="visible"/>
                                      </p:to>
                                    </p:set>
                                    <p:animEffect transition="in" filter="fade">
                                      <p:cBhvr>
                                        <p:cTn id="13" dur="10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9"/>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What is wrong with these statements?</a:t>
            </a:r>
            <a:endParaRPr/>
          </a:p>
        </p:txBody>
      </p:sp>
      <p:sp>
        <p:nvSpPr>
          <p:cNvPr id="386" name="Google Shape;386;p29"/>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6600"/>
              </a:spcBef>
              <a:spcAft>
                <a:spcPts val="0"/>
              </a:spcAft>
              <a:buClr>
                <a:schemeClr val="dk1"/>
              </a:buClr>
              <a:buSzPts val="1100"/>
              <a:buChar char="●"/>
            </a:pPr>
            <a:r>
              <a:rPr lang="en-IE"/>
              <a:t>The probability of a coin coming up heads is -1</a:t>
            </a:r>
            <a:endParaRPr/>
          </a:p>
          <a:p>
            <a:pPr marL="457200" lvl="0" indent="-298450" algn="l" rtl="0">
              <a:lnSpc>
                <a:spcPct val="115000"/>
              </a:lnSpc>
              <a:spcBef>
                <a:spcPts val="0"/>
              </a:spcBef>
              <a:spcAft>
                <a:spcPts val="0"/>
              </a:spcAft>
              <a:buClr>
                <a:schemeClr val="dk1"/>
              </a:buClr>
              <a:buSzPts val="1100"/>
              <a:buChar char="●"/>
            </a:pPr>
            <a:r>
              <a:rPr lang="en-IE"/>
              <a:t>The probability of a coin coming up heads is 12,345</a:t>
            </a:r>
            <a:endParaRPr/>
          </a:p>
          <a:p>
            <a:pPr marL="457200" lvl="0" indent="-298450" algn="l" rtl="0">
              <a:lnSpc>
                <a:spcPct val="115000"/>
              </a:lnSpc>
              <a:spcBef>
                <a:spcPts val="0"/>
              </a:spcBef>
              <a:spcAft>
                <a:spcPts val="0"/>
              </a:spcAft>
              <a:buClr>
                <a:schemeClr val="dk1"/>
              </a:buClr>
              <a:buSzPts val="1100"/>
              <a:buChar char="●"/>
            </a:pPr>
            <a:r>
              <a:rPr lang="en-IE"/>
              <a:t>There is a 60% chance of a coin coming up heads and a 60% chance of it coming up tails</a:t>
            </a:r>
            <a:endParaRPr/>
          </a:p>
          <a:p>
            <a:pPr marL="0" lvl="0" indent="0" algn="l" rtl="0">
              <a:spcBef>
                <a:spcPts val="66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0"/>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Axioms of Probability</a:t>
            </a:r>
            <a:endParaRPr/>
          </a:p>
        </p:txBody>
      </p:sp>
      <p:pic>
        <p:nvPicPr>
          <p:cNvPr id="393" name="Google Shape;393;p30"/>
          <p:cNvPicPr preferRelativeResize="0"/>
          <p:nvPr/>
        </p:nvPicPr>
        <p:blipFill rotWithShape="1">
          <a:blip r:embed="rId3">
            <a:alphaModFix/>
          </a:blip>
          <a:srcRect t="534" b="534"/>
          <a:stretch/>
        </p:blipFill>
        <p:spPr>
          <a:xfrm>
            <a:off x="4368850" y="1800700"/>
            <a:ext cx="3454300" cy="765325"/>
          </a:xfrm>
          <a:prstGeom prst="rect">
            <a:avLst/>
          </a:prstGeom>
          <a:noFill/>
          <a:ln>
            <a:noFill/>
          </a:ln>
        </p:spPr>
      </p:pic>
      <p:pic>
        <p:nvPicPr>
          <p:cNvPr id="394" name="Google Shape;394;p30"/>
          <p:cNvPicPr preferRelativeResize="0"/>
          <p:nvPr/>
        </p:nvPicPr>
        <p:blipFill>
          <a:blip r:embed="rId4">
            <a:alphaModFix/>
          </a:blip>
          <a:stretch>
            <a:fillRect/>
          </a:stretch>
        </p:blipFill>
        <p:spPr>
          <a:xfrm>
            <a:off x="4395763" y="3429000"/>
            <a:ext cx="3400475" cy="199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1"/>
          <p:cNvSpPr txBox="1">
            <a:spLocks noGrp="1"/>
          </p:cNvSpPr>
          <p:nvPr>
            <p:ph type="ctrTitle"/>
          </p:nvPr>
        </p:nvSpPr>
        <p:spPr>
          <a:xfrm>
            <a:off x="6779669" y="731126"/>
            <a:ext cx="5162100" cy="22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Text Classification</a:t>
            </a:r>
            <a:endParaRPr/>
          </a:p>
        </p:txBody>
      </p:sp>
      <p:sp>
        <p:nvSpPr>
          <p:cNvPr id="401" name="Google Shape;401;p31"/>
          <p:cNvSpPr txBox="1">
            <a:spLocks noGrp="1"/>
          </p:cNvSpPr>
          <p:nvPr>
            <p:ph type="subTitle" idx="1"/>
          </p:nvPr>
        </p:nvSpPr>
        <p:spPr>
          <a:xfrm>
            <a:off x="6815555" y="3111500"/>
            <a:ext cx="5126100" cy="2870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Examples (Part 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2"/>
          <p:cNvSpPr txBox="1">
            <a:spLocks noGrp="1"/>
          </p:cNvSpPr>
          <p:nvPr>
            <p:ph type="ctrTitle"/>
          </p:nvPr>
        </p:nvSpPr>
        <p:spPr>
          <a:xfrm>
            <a:off x="6779675" y="731124"/>
            <a:ext cx="5162100" cy="52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Bayes’ Law and Naïve Bayes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5"/>
          <p:cNvSpPr txBox="1">
            <a:spLocks noGrp="1"/>
          </p:cNvSpPr>
          <p:nvPr>
            <p:ph type="ctrTitle"/>
          </p:nvPr>
        </p:nvSpPr>
        <p:spPr>
          <a:xfrm>
            <a:off x="6779675" y="731124"/>
            <a:ext cx="5162100" cy="52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Applications of Text Classification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3"/>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Probability refresher</a:t>
            </a:r>
            <a:endParaRPr/>
          </a:p>
        </p:txBody>
      </p:sp>
      <p:pic>
        <p:nvPicPr>
          <p:cNvPr id="414" name="Google Shape;414;p33"/>
          <p:cNvPicPr preferRelativeResize="0"/>
          <p:nvPr/>
        </p:nvPicPr>
        <p:blipFill>
          <a:blip r:embed="rId3">
            <a:alphaModFix/>
          </a:blip>
          <a:stretch>
            <a:fillRect/>
          </a:stretch>
        </p:blipFill>
        <p:spPr>
          <a:xfrm>
            <a:off x="1367850" y="2059975"/>
            <a:ext cx="4195200" cy="3093300"/>
          </a:xfrm>
          <a:prstGeom prst="rect">
            <a:avLst/>
          </a:prstGeom>
          <a:noFill/>
          <a:ln>
            <a:noFill/>
          </a:ln>
        </p:spPr>
      </p:pic>
      <p:sp>
        <p:nvSpPr>
          <p:cNvPr id="415" name="Google Shape;415;p33"/>
          <p:cNvSpPr txBox="1"/>
          <p:nvPr/>
        </p:nvSpPr>
        <p:spPr>
          <a:xfrm>
            <a:off x="6619575" y="1851250"/>
            <a:ext cx="48057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sz="2500">
                <a:latin typeface="Calibri"/>
                <a:ea typeface="Calibri"/>
                <a:cs typeface="Calibri"/>
                <a:sym typeface="Calibri"/>
              </a:rPr>
              <a:t>N=30</a:t>
            </a:r>
            <a:endParaRPr sz="2500">
              <a:latin typeface="Calibri"/>
              <a:ea typeface="Calibri"/>
              <a:cs typeface="Calibri"/>
              <a:sym typeface="Calibri"/>
            </a:endParaRPr>
          </a:p>
          <a:p>
            <a:pPr marL="0" lvl="0" indent="0" algn="l" rtl="0">
              <a:spcBef>
                <a:spcPts val="0"/>
              </a:spcBef>
              <a:spcAft>
                <a:spcPts val="0"/>
              </a:spcAft>
              <a:buNone/>
            </a:pPr>
            <a:endParaRPr sz="2500">
              <a:latin typeface="Calibri"/>
              <a:ea typeface="Calibri"/>
              <a:cs typeface="Calibri"/>
              <a:sym typeface="Calibri"/>
            </a:endParaRPr>
          </a:p>
          <a:p>
            <a:pPr marL="0" lvl="0" indent="0" algn="l" rtl="0">
              <a:spcBef>
                <a:spcPts val="0"/>
              </a:spcBef>
              <a:spcAft>
                <a:spcPts val="0"/>
              </a:spcAft>
              <a:buNone/>
            </a:pPr>
            <a:r>
              <a:rPr lang="en-IE" sz="2500">
                <a:latin typeface="Calibri"/>
                <a:ea typeface="Calibri"/>
                <a:cs typeface="Calibri"/>
                <a:sym typeface="Calibri"/>
              </a:rPr>
              <a:t>What are the following?</a:t>
            </a:r>
            <a:endParaRPr sz="2500">
              <a:latin typeface="Calibri"/>
              <a:ea typeface="Calibri"/>
              <a:cs typeface="Calibri"/>
              <a:sym typeface="Calibri"/>
            </a:endParaRPr>
          </a:p>
          <a:p>
            <a:pPr marL="457200" lvl="0" indent="-387350" algn="l" rtl="0">
              <a:spcBef>
                <a:spcPts val="0"/>
              </a:spcBef>
              <a:spcAft>
                <a:spcPts val="0"/>
              </a:spcAft>
              <a:buSzPts val="2500"/>
              <a:buFont typeface="Calibri"/>
              <a:buChar char="●"/>
            </a:pPr>
            <a:r>
              <a:rPr lang="en-IE" sz="2500">
                <a:latin typeface="Calibri"/>
                <a:ea typeface="Calibri"/>
                <a:cs typeface="Calibri"/>
                <a:sym typeface="Calibri"/>
              </a:rPr>
              <a:t>P(A)</a:t>
            </a:r>
            <a:endParaRPr sz="2500">
              <a:latin typeface="Calibri"/>
              <a:ea typeface="Calibri"/>
              <a:cs typeface="Calibri"/>
              <a:sym typeface="Calibri"/>
            </a:endParaRPr>
          </a:p>
          <a:p>
            <a:pPr marL="457200" lvl="0" indent="-387350" algn="l" rtl="0">
              <a:spcBef>
                <a:spcPts val="0"/>
              </a:spcBef>
              <a:spcAft>
                <a:spcPts val="0"/>
              </a:spcAft>
              <a:buSzPts val="2500"/>
              <a:buFont typeface="Calibri"/>
              <a:buChar char="●"/>
            </a:pPr>
            <a:r>
              <a:rPr lang="en-IE" sz="2500">
                <a:latin typeface="Calibri"/>
                <a:ea typeface="Calibri"/>
                <a:cs typeface="Calibri"/>
                <a:sym typeface="Calibri"/>
              </a:rPr>
              <a:t>P(B)</a:t>
            </a:r>
            <a:endParaRPr sz="2500">
              <a:latin typeface="Calibri"/>
              <a:ea typeface="Calibri"/>
              <a:cs typeface="Calibri"/>
              <a:sym typeface="Calibri"/>
            </a:endParaRPr>
          </a:p>
          <a:p>
            <a:pPr marL="457200" lvl="0" indent="-387350" algn="l" rtl="0">
              <a:spcBef>
                <a:spcPts val="0"/>
              </a:spcBef>
              <a:spcAft>
                <a:spcPts val="0"/>
              </a:spcAft>
              <a:buSzPts val="2500"/>
              <a:buFont typeface="Calibri"/>
              <a:buChar char="●"/>
            </a:pPr>
            <a:r>
              <a:rPr lang="en-IE" sz="2500">
                <a:latin typeface="Calibri"/>
                <a:ea typeface="Calibri"/>
                <a:cs typeface="Calibri"/>
                <a:sym typeface="Calibri"/>
              </a:rPr>
              <a:t>P(B|A)</a:t>
            </a:r>
            <a:endParaRPr sz="2500">
              <a:latin typeface="Calibri"/>
              <a:ea typeface="Calibri"/>
              <a:cs typeface="Calibri"/>
              <a:sym typeface="Calibri"/>
            </a:endParaRPr>
          </a:p>
          <a:p>
            <a:pPr marL="0" lvl="0" indent="0" algn="l" rtl="0">
              <a:spcBef>
                <a:spcPts val="0"/>
              </a:spcBef>
              <a:spcAft>
                <a:spcPts val="0"/>
              </a:spcAft>
              <a:buNone/>
            </a:pPr>
            <a:endParaRPr sz="2500">
              <a:latin typeface="Calibri"/>
              <a:ea typeface="Calibri"/>
              <a:cs typeface="Calibri"/>
              <a:sym typeface="Calibri"/>
            </a:endParaRPr>
          </a:p>
          <a:p>
            <a:pPr marL="0" lvl="0" indent="0" algn="l" rtl="0">
              <a:spcBef>
                <a:spcPts val="0"/>
              </a:spcBef>
              <a:spcAft>
                <a:spcPts val="0"/>
              </a:spcAft>
              <a:buNone/>
            </a:pPr>
            <a:r>
              <a:rPr lang="en-IE" sz="2500">
                <a:latin typeface="Calibri"/>
                <a:ea typeface="Calibri"/>
                <a:cs typeface="Calibri"/>
                <a:sym typeface="Calibri"/>
              </a:rPr>
              <a:t>Define P(B|A)</a:t>
            </a:r>
            <a:endParaRPr sz="2500">
              <a:latin typeface="Calibri"/>
              <a:ea typeface="Calibri"/>
              <a:cs typeface="Calibri"/>
              <a:sym typeface="Calibri"/>
            </a:endParaRPr>
          </a:p>
        </p:txBody>
      </p:sp>
      <p:sp>
        <p:nvSpPr>
          <p:cNvPr id="416" name="Google Shape;416;p33"/>
          <p:cNvSpPr txBox="1"/>
          <p:nvPr/>
        </p:nvSpPr>
        <p:spPr>
          <a:xfrm>
            <a:off x="8162275" y="3005650"/>
            <a:ext cx="19167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sz="2500">
                <a:latin typeface="Calibri"/>
                <a:ea typeface="Calibri"/>
                <a:cs typeface="Calibri"/>
                <a:sym typeface="Calibri"/>
              </a:rPr>
              <a:t>= 12/30</a:t>
            </a:r>
            <a:endParaRPr sz="2500">
              <a:latin typeface="Calibri"/>
              <a:ea typeface="Calibri"/>
              <a:cs typeface="Calibri"/>
              <a:sym typeface="Calibri"/>
            </a:endParaRPr>
          </a:p>
          <a:p>
            <a:pPr marL="0" lvl="0" indent="0" algn="l" rtl="0">
              <a:spcBef>
                <a:spcPts val="0"/>
              </a:spcBef>
              <a:spcAft>
                <a:spcPts val="0"/>
              </a:spcAft>
              <a:buNone/>
            </a:pPr>
            <a:r>
              <a:rPr lang="en-IE" sz="2500">
                <a:latin typeface="Calibri"/>
                <a:ea typeface="Calibri"/>
                <a:cs typeface="Calibri"/>
                <a:sym typeface="Calibri"/>
              </a:rPr>
              <a:t>= 7/30</a:t>
            </a:r>
            <a:endParaRPr sz="2500">
              <a:latin typeface="Calibri"/>
              <a:ea typeface="Calibri"/>
              <a:cs typeface="Calibri"/>
              <a:sym typeface="Calibri"/>
            </a:endParaRPr>
          </a:p>
          <a:p>
            <a:pPr marL="0" lvl="0" indent="0" algn="l" rtl="0">
              <a:spcBef>
                <a:spcPts val="0"/>
              </a:spcBef>
              <a:spcAft>
                <a:spcPts val="0"/>
              </a:spcAft>
              <a:buNone/>
            </a:pPr>
            <a:r>
              <a:rPr lang="en-IE" sz="2500">
                <a:latin typeface="Calibri"/>
                <a:ea typeface="Calibri"/>
                <a:cs typeface="Calibri"/>
                <a:sym typeface="Calibri"/>
              </a:rPr>
              <a:t>= 2/12</a:t>
            </a:r>
            <a:endParaRPr sz="2500">
              <a:latin typeface="Calibri"/>
              <a:ea typeface="Calibri"/>
              <a:cs typeface="Calibri"/>
              <a:sym typeface="Calibri"/>
            </a:endParaRPr>
          </a:p>
        </p:txBody>
      </p:sp>
      <p:sp>
        <p:nvSpPr>
          <p:cNvPr id="417" name="Google Shape;417;p33"/>
          <p:cNvSpPr txBox="1"/>
          <p:nvPr/>
        </p:nvSpPr>
        <p:spPr>
          <a:xfrm>
            <a:off x="8511025" y="4504400"/>
            <a:ext cx="2521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sz="2500">
                <a:latin typeface="Calibri"/>
                <a:ea typeface="Calibri"/>
                <a:cs typeface="Calibri"/>
                <a:sym typeface="Calibri"/>
              </a:rPr>
              <a:t>= P(B∩A)/P(A)</a:t>
            </a:r>
            <a:endParaRPr sz="25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
                                            <p:txEl>
                                              <p:pRg st="0" end="0"/>
                                            </p:txEl>
                                          </p:spTgt>
                                        </p:tgtEl>
                                        <p:attrNameLst>
                                          <p:attrName>style.visibility</p:attrName>
                                        </p:attrNameLst>
                                      </p:cBhvr>
                                      <p:to>
                                        <p:strVal val="visible"/>
                                      </p:to>
                                    </p:set>
                                    <p:animEffect transition="in" filter="fade">
                                      <p:cBhvr>
                                        <p:cTn id="7" dur="1000"/>
                                        <p:tgtEl>
                                          <p:spTgt spid="4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6">
                                            <p:txEl>
                                              <p:pRg st="1" end="1"/>
                                            </p:txEl>
                                          </p:spTgt>
                                        </p:tgtEl>
                                        <p:attrNameLst>
                                          <p:attrName>style.visibility</p:attrName>
                                        </p:attrNameLst>
                                      </p:cBhvr>
                                      <p:to>
                                        <p:strVal val="visible"/>
                                      </p:to>
                                    </p:set>
                                    <p:animEffect transition="in" filter="fade">
                                      <p:cBhvr>
                                        <p:cTn id="12" dur="1000"/>
                                        <p:tgtEl>
                                          <p:spTgt spid="4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6">
                                            <p:txEl>
                                              <p:pRg st="2" end="2"/>
                                            </p:txEl>
                                          </p:spTgt>
                                        </p:tgtEl>
                                        <p:attrNameLst>
                                          <p:attrName>style.visibility</p:attrName>
                                        </p:attrNameLst>
                                      </p:cBhvr>
                                      <p:to>
                                        <p:strVal val="visible"/>
                                      </p:to>
                                    </p:set>
                                    <p:animEffect transition="in" filter="fade">
                                      <p:cBhvr>
                                        <p:cTn id="17" dur="1000"/>
                                        <p:tgtEl>
                                          <p:spTgt spid="4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7"/>
                                        </p:tgtEl>
                                        <p:attrNameLst>
                                          <p:attrName>style.visibility</p:attrName>
                                        </p:attrNameLst>
                                      </p:cBhvr>
                                      <p:to>
                                        <p:strVal val="visible"/>
                                      </p:to>
                                    </p:set>
                                    <p:animEffect transition="in" filter="fade">
                                      <p:cBhvr>
                                        <p:cTn id="22" dur="10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4"/>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Bayes’ Law</a:t>
            </a:r>
            <a:endParaRPr/>
          </a:p>
        </p:txBody>
      </p:sp>
      <p:pic>
        <p:nvPicPr>
          <p:cNvPr id="424" name="Google Shape;424;p34"/>
          <p:cNvPicPr preferRelativeResize="0"/>
          <p:nvPr/>
        </p:nvPicPr>
        <p:blipFill>
          <a:blip r:embed="rId3">
            <a:alphaModFix/>
          </a:blip>
          <a:stretch>
            <a:fillRect/>
          </a:stretch>
        </p:blipFill>
        <p:spPr>
          <a:xfrm>
            <a:off x="3238025" y="2964149"/>
            <a:ext cx="5715951" cy="1129300"/>
          </a:xfrm>
          <a:prstGeom prst="rect">
            <a:avLst/>
          </a:prstGeom>
          <a:noFill/>
          <a:ln>
            <a:noFill/>
          </a:ln>
        </p:spPr>
      </p:pic>
      <p:pic>
        <p:nvPicPr>
          <p:cNvPr id="425" name="Google Shape;425;p34"/>
          <p:cNvPicPr preferRelativeResize="0"/>
          <p:nvPr/>
        </p:nvPicPr>
        <p:blipFill>
          <a:blip r:embed="rId4">
            <a:alphaModFix/>
          </a:blip>
          <a:stretch>
            <a:fillRect/>
          </a:stretch>
        </p:blipFill>
        <p:spPr>
          <a:xfrm>
            <a:off x="3615063" y="4602975"/>
            <a:ext cx="4961876" cy="1223750"/>
          </a:xfrm>
          <a:prstGeom prst="rect">
            <a:avLst/>
          </a:prstGeom>
          <a:noFill/>
          <a:ln>
            <a:noFill/>
          </a:ln>
        </p:spPr>
      </p:pic>
      <p:pic>
        <p:nvPicPr>
          <p:cNvPr id="426" name="Google Shape;426;p34"/>
          <p:cNvPicPr preferRelativeResize="0"/>
          <p:nvPr/>
        </p:nvPicPr>
        <p:blipFill>
          <a:blip r:embed="rId5">
            <a:alphaModFix/>
          </a:blip>
          <a:stretch>
            <a:fillRect/>
          </a:stretch>
        </p:blipFill>
        <p:spPr>
          <a:xfrm>
            <a:off x="2224088" y="1907775"/>
            <a:ext cx="7743825" cy="476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5"/>
                                        </p:tgtEl>
                                        <p:attrNameLst>
                                          <p:attrName>style.visibility</p:attrName>
                                        </p:attrNameLst>
                                      </p:cBhvr>
                                      <p:to>
                                        <p:strVal val="visible"/>
                                      </p:to>
                                    </p:set>
                                    <p:animEffect transition="in" filter="fade">
                                      <p:cBhvr>
                                        <p:cTn id="12"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Features</a:t>
            </a:r>
            <a:endParaRPr/>
          </a:p>
        </p:txBody>
      </p:sp>
      <p:sp>
        <p:nvSpPr>
          <p:cNvPr id="433" name="Google Shape;433;p35"/>
          <p:cNvSpPr/>
          <p:nvPr/>
        </p:nvSpPr>
        <p:spPr>
          <a:xfrm>
            <a:off x="4867650" y="2298450"/>
            <a:ext cx="2456700" cy="2261100"/>
          </a:xfrm>
          <a:prstGeom prst="cube">
            <a:avLst>
              <a:gd name="adj" fmla="val 25000"/>
            </a:avLst>
          </a:prstGeom>
          <a:solidFill>
            <a:srgbClr val="3F3F3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4000" b="1">
                <a:solidFill>
                  <a:srgbClr val="FFFFFF"/>
                </a:solidFill>
                <a:latin typeface="Calibri"/>
                <a:ea typeface="Calibri"/>
                <a:cs typeface="Calibri"/>
                <a:sym typeface="Calibri"/>
              </a:rPr>
              <a:t>NLP</a:t>
            </a:r>
            <a:endParaRPr sz="4000" b="1">
              <a:solidFill>
                <a:srgbClr val="FFFFFF"/>
              </a:solidFill>
              <a:latin typeface="Calibri"/>
              <a:ea typeface="Calibri"/>
              <a:cs typeface="Calibri"/>
              <a:sym typeface="Calibri"/>
            </a:endParaRPr>
          </a:p>
        </p:txBody>
      </p:sp>
      <p:sp>
        <p:nvSpPr>
          <p:cNvPr id="434" name="Google Shape;434;p35"/>
          <p:cNvSpPr/>
          <p:nvPr/>
        </p:nvSpPr>
        <p:spPr>
          <a:xfrm>
            <a:off x="3742368" y="2963488"/>
            <a:ext cx="809700" cy="1172100"/>
          </a:xfrm>
          <a:prstGeom prst="rightArrow">
            <a:avLst>
              <a:gd name="adj1" fmla="val 50000"/>
              <a:gd name="adj2" fmla="val 50000"/>
            </a:avLst>
          </a:prstGeom>
          <a:solidFill>
            <a:srgbClr val="14914E"/>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7580933" y="2963497"/>
            <a:ext cx="809700" cy="1172100"/>
          </a:xfrm>
          <a:prstGeom prst="rightArrow">
            <a:avLst>
              <a:gd name="adj1" fmla="val 50000"/>
              <a:gd name="adj2" fmla="val 50000"/>
            </a:avLst>
          </a:prstGeom>
          <a:solidFill>
            <a:srgbClr val="99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9026300" y="3140050"/>
            <a:ext cx="2084400" cy="819000"/>
          </a:xfrm>
          <a:prstGeom prst="roundRect">
            <a:avLst>
              <a:gd name="adj" fmla="val 16667"/>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700">
                <a:latin typeface="Calibri"/>
                <a:ea typeface="Calibri"/>
                <a:cs typeface="Calibri"/>
                <a:sym typeface="Calibri"/>
              </a:rPr>
              <a:t>😃/🙁</a:t>
            </a:r>
            <a:endParaRPr sz="2700">
              <a:latin typeface="Calibri"/>
              <a:ea typeface="Calibri"/>
              <a:cs typeface="Calibri"/>
              <a:sym typeface="Calibri"/>
            </a:endParaRPr>
          </a:p>
        </p:txBody>
      </p:sp>
      <p:sp>
        <p:nvSpPr>
          <p:cNvPr id="437" name="Google Shape;437;p35"/>
          <p:cNvSpPr/>
          <p:nvPr/>
        </p:nvSpPr>
        <p:spPr>
          <a:xfrm>
            <a:off x="411375" y="2103675"/>
            <a:ext cx="3169500" cy="72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100">
                <a:latin typeface="Calibri"/>
                <a:ea typeface="Calibri"/>
                <a:cs typeface="Calibri"/>
                <a:sym typeface="Calibri"/>
              </a:rPr>
              <a:t>‘awesome’ in text</a:t>
            </a:r>
            <a:endParaRPr sz="2100">
              <a:latin typeface="Calibri"/>
              <a:ea typeface="Calibri"/>
              <a:cs typeface="Calibri"/>
              <a:sym typeface="Calibri"/>
            </a:endParaRPr>
          </a:p>
        </p:txBody>
      </p:sp>
      <p:sp>
        <p:nvSpPr>
          <p:cNvPr id="438" name="Google Shape;438;p35"/>
          <p:cNvSpPr/>
          <p:nvPr/>
        </p:nvSpPr>
        <p:spPr>
          <a:xfrm>
            <a:off x="411375" y="3184900"/>
            <a:ext cx="3169500" cy="72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100">
                <a:latin typeface="Calibri"/>
                <a:ea typeface="Calibri"/>
                <a:cs typeface="Calibri"/>
                <a:sym typeface="Calibri"/>
              </a:rPr>
              <a:t>‘great’ in text</a:t>
            </a:r>
            <a:endParaRPr sz="2100">
              <a:latin typeface="Calibri"/>
              <a:ea typeface="Calibri"/>
              <a:cs typeface="Calibri"/>
              <a:sym typeface="Calibri"/>
            </a:endParaRPr>
          </a:p>
        </p:txBody>
      </p:sp>
      <p:sp>
        <p:nvSpPr>
          <p:cNvPr id="439" name="Google Shape;439;p35"/>
          <p:cNvSpPr/>
          <p:nvPr/>
        </p:nvSpPr>
        <p:spPr>
          <a:xfrm>
            <a:off x="411375" y="4266125"/>
            <a:ext cx="3169500" cy="72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100">
                <a:latin typeface="Calibri"/>
                <a:ea typeface="Calibri"/>
                <a:cs typeface="Calibri"/>
                <a:sym typeface="Calibri"/>
              </a:rPr>
              <a:t>‘awful’ in text</a:t>
            </a:r>
            <a:endParaRPr sz="21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6"/>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Applying Bayes Law</a:t>
            </a:r>
            <a:endParaRPr/>
          </a:p>
        </p:txBody>
      </p:sp>
      <p:sp>
        <p:nvSpPr>
          <p:cNvPr id="446" name="Google Shape;446;p36"/>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P(Positive=True | Awesome=True ∩ Great=False ∩ Awful=True)</a:t>
            </a:r>
            <a:endParaRPr/>
          </a:p>
          <a:p>
            <a:pPr marL="0" lvl="0" indent="0" algn="l" rtl="0">
              <a:spcBef>
                <a:spcPts val="1000"/>
              </a:spcBef>
              <a:spcAft>
                <a:spcPts val="0"/>
              </a:spcAft>
              <a:buNone/>
            </a:pPr>
            <a:r>
              <a:rPr lang="en-IE"/>
              <a:t>= P(Pos|F</a:t>
            </a:r>
            <a:r>
              <a:rPr lang="en-IE" baseline="-25000"/>
              <a:t>1</a:t>
            </a:r>
            <a:r>
              <a:rPr lang="en-IE"/>
              <a:t>∩F</a:t>
            </a:r>
            <a:r>
              <a:rPr lang="en-IE" baseline="-25000"/>
              <a:t>2</a:t>
            </a:r>
            <a:r>
              <a:rPr lang="en-IE"/>
              <a:t>∩F</a:t>
            </a:r>
            <a:r>
              <a:rPr lang="en-IE" baseline="-25000"/>
              <a:t>3</a:t>
            </a:r>
            <a:r>
              <a:rPr lang="en-IE"/>
              <a:t>)</a:t>
            </a:r>
            <a:endParaRPr/>
          </a:p>
          <a:p>
            <a:pPr marL="0" lvl="0" indent="0" algn="l" rtl="0">
              <a:spcBef>
                <a:spcPts val="1000"/>
              </a:spcBef>
              <a:spcAft>
                <a:spcPts val="0"/>
              </a:spcAft>
              <a:buNone/>
            </a:pPr>
            <a:r>
              <a:rPr lang="en-IE"/>
              <a:t>= P(F</a:t>
            </a:r>
            <a:r>
              <a:rPr lang="en-IE" baseline="-25000"/>
              <a:t>1</a:t>
            </a:r>
            <a:r>
              <a:rPr lang="en-IE"/>
              <a:t>∩F</a:t>
            </a:r>
            <a:r>
              <a:rPr lang="en-IE" baseline="-25000"/>
              <a:t>2</a:t>
            </a:r>
            <a:r>
              <a:rPr lang="en-IE"/>
              <a:t>∩F</a:t>
            </a:r>
            <a:r>
              <a:rPr lang="en-IE" baseline="-25000"/>
              <a:t>3</a:t>
            </a:r>
            <a:r>
              <a:rPr lang="en-IE"/>
              <a:t>|Pos)✕ P(Pos) ÷ P(F</a:t>
            </a:r>
            <a:r>
              <a:rPr lang="en-IE" baseline="-25000"/>
              <a:t>1</a:t>
            </a:r>
            <a:r>
              <a:rPr lang="en-IE"/>
              <a:t>∩F</a:t>
            </a:r>
            <a:r>
              <a:rPr lang="en-IE" baseline="-25000"/>
              <a:t>2</a:t>
            </a:r>
            <a:r>
              <a:rPr lang="en-IE"/>
              <a:t>∩F</a:t>
            </a:r>
            <a:r>
              <a:rPr lang="en-IE" baseline="-25000"/>
              <a:t>3</a:t>
            </a:r>
            <a:r>
              <a:rPr lang="en-IE"/>
              <a:t>)</a:t>
            </a:r>
            <a:endParaRPr/>
          </a:p>
          <a:p>
            <a:pPr marL="0" lvl="0" indent="0" algn="l" rtl="0">
              <a:spcBef>
                <a:spcPts val="1000"/>
              </a:spcBef>
              <a:spcAft>
                <a:spcPts val="0"/>
              </a:spcAft>
              <a:buNone/>
            </a:pPr>
            <a:endParaRPr/>
          </a:p>
          <a:p>
            <a:pPr marL="0" lvl="0" indent="0" algn="l" rtl="0">
              <a:spcBef>
                <a:spcPts val="1000"/>
              </a:spcBef>
              <a:spcAft>
                <a:spcPts val="0"/>
              </a:spcAft>
              <a:buNone/>
            </a:pPr>
            <a:r>
              <a:rPr lang="en-IE"/>
              <a:t>P(Pos|F</a:t>
            </a:r>
            <a:r>
              <a:rPr lang="en-IE" baseline="-25000"/>
              <a:t>1</a:t>
            </a:r>
            <a:r>
              <a:rPr lang="en-IE"/>
              <a:t>∩F</a:t>
            </a:r>
            <a:r>
              <a:rPr lang="en-IE" baseline="-25000"/>
              <a:t>2</a:t>
            </a:r>
            <a:r>
              <a:rPr lang="en-IE"/>
              <a:t>∩F</a:t>
            </a:r>
            <a:r>
              <a:rPr lang="en-IE" baseline="-25000"/>
              <a:t>3</a:t>
            </a:r>
            <a:r>
              <a:rPr lang="en-IE"/>
              <a:t>) &gt; P(Neg|F</a:t>
            </a:r>
            <a:r>
              <a:rPr lang="en-IE" baseline="-25000"/>
              <a:t>1</a:t>
            </a:r>
            <a:r>
              <a:rPr lang="en-IE"/>
              <a:t>∩F</a:t>
            </a:r>
            <a:r>
              <a:rPr lang="en-IE" baseline="-25000"/>
              <a:t>2</a:t>
            </a:r>
            <a:r>
              <a:rPr lang="en-IE"/>
              <a:t>∩F</a:t>
            </a:r>
            <a:r>
              <a:rPr lang="en-IE" baseline="-25000"/>
              <a:t>3</a:t>
            </a:r>
            <a:r>
              <a:rPr lang="en-IE"/>
              <a:t>)</a:t>
            </a:r>
            <a:endParaRPr/>
          </a:p>
          <a:p>
            <a:pPr marL="0" lvl="0" indent="0" algn="l" rtl="0">
              <a:spcBef>
                <a:spcPts val="1000"/>
              </a:spcBef>
              <a:spcAft>
                <a:spcPts val="0"/>
              </a:spcAft>
              <a:buNone/>
            </a:pPr>
            <a:r>
              <a:rPr lang="en-IE" sz="2200"/>
              <a:t>⇒ P(F</a:t>
            </a:r>
            <a:r>
              <a:rPr lang="en-IE" sz="2200" baseline="-25000"/>
              <a:t>1</a:t>
            </a:r>
            <a:r>
              <a:rPr lang="en-IE" sz="2200"/>
              <a:t>∩F</a:t>
            </a:r>
            <a:r>
              <a:rPr lang="en-IE" sz="2200" baseline="-25000"/>
              <a:t>2</a:t>
            </a:r>
            <a:r>
              <a:rPr lang="en-IE" sz="2200"/>
              <a:t>∩F</a:t>
            </a:r>
            <a:r>
              <a:rPr lang="en-IE" sz="2200" baseline="-25000"/>
              <a:t>3</a:t>
            </a:r>
            <a:r>
              <a:rPr lang="en-IE" sz="2200"/>
              <a:t>|Pos)✕ P(Pos) ÷ P(F</a:t>
            </a:r>
            <a:r>
              <a:rPr lang="en-IE" sz="2200" baseline="-25000"/>
              <a:t>1</a:t>
            </a:r>
            <a:r>
              <a:rPr lang="en-IE" sz="2200"/>
              <a:t>∩F</a:t>
            </a:r>
            <a:r>
              <a:rPr lang="en-IE" sz="2200" baseline="-25000"/>
              <a:t>2</a:t>
            </a:r>
            <a:r>
              <a:rPr lang="en-IE" sz="2200"/>
              <a:t>∩F</a:t>
            </a:r>
            <a:r>
              <a:rPr lang="en-IE" sz="2200" baseline="-25000"/>
              <a:t>3</a:t>
            </a:r>
            <a:r>
              <a:rPr lang="en-IE" sz="2200"/>
              <a:t>) &gt; P(F</a:t>
            </a:r>
            <a:r>
              <a:rPr lang="en-IE" sz="2200" baseline="-25000"/>
              <a:t>1</a:t>
            </a:r>
            <a:r>
              <a:rPr lang="en-IE" sz="2200"/>
              <a:t>∩F</a:t>
            </a:r>
            <a:r>
              <a:rPr lang="en-IE" sz="2200" baseline="-25000"/>
              <a:t>2</a:t>
            </a:r>
            <a:r>
              <a:rPr lang="en-IE" sz="2200"/>
              <a:t>∩F</a:t>
            </a:r>
            <a:r>
              <a:rPr lang="en-IE" sz="2200" baseline="-25000"/>
              <a:t>3</a:t>
            </a:r>
            <a:r>
              <a:rPr lang="en-IE" sz="2200"/>
              <a:t>|Neg)✕ P(Neg) ÷ P(F</a:t>
            </a:r>
            <a:r>
              <a:rPr lang="en-IE" sz="2200" baseline="-25000"/>
              <a:t>1</a:t>
            </a:r>
            <a:r>
              <a:rPr lang="en-IE" sz="2200"/>
              <a:t>∩F</a:t>
            </a:r>
            <a:r>
              <a:rPr lang="en-IE" sz="2200" baseline="-25000"/>
              <a:t>2</a:t>
            </a:r>
            <a:r>
              <a:rPr lang="en-IE" sz="2200"/>
              <a:t>∩F</a:t>
            </a:r>
            <a:r>
              <a:rPr lang="en-IE" sz="2200" baseline="-25000"/>
              <a:t>3</a:t>
            </a:r>
            <a:r>
              <a:rPr lang="en-IE" sz="2200"/>
              <a:t>)</a:t>
            </a:r>
            <a:endParaRPr sz="2200"/>
          </a:p>
          <a:p>
            <a:pPr marL="0" lvl="0" indent="0" algn="l" rtl="0">
              <a:spcBef>
                <a:spcPts val="1000"/>
              </a:spcBef>
              <a:spcAft>
                <a:spcPts val="0"/>
              </a:spcAft>
              <a:buClr>
                <a:schemeClr val="dk1"/>
              </a:buClr>
              <a:buSzPts val="1100"/>
              <a:buFont typeface="Arial"/>
              <a:buNone/>
            </a:pPr>
            <a:r>
              <a:rPr lang="en-IE"/>
              <a:t>⇒ P(F</a:t>
            </a:r>
            <a:r>
              <a:rPr lang="en-IE" baseline="-25000"/>
              <a:t>1</a:t>
            </a:r>
            <a:r>
              <a:rPr lang="en-IE"/>
              <a:t>∩F</a:t>
            </a:r>
            <a:r>
              <a:rPr lang="en-IE" baseline="-25000"/>
              <a:t>2</a:t>
            </a:r>
            <a:r>
              <a:rPr lang="en-IE"/>
              <a:t>∩F</a:t>
            </a:r>
            <a:r>
              <a:rPr lang="en-IE" baseline="-25000"/>
              <a:t>3</a:t>
            </a:r>
            <a:r>
              <a:rPr lang="en-IE"/>
              <a:t>|Pos)✕ P(Pos) &gt; P(F</a:t>
            </a:r>
            <a:r>
              <a:rPr lang="en-IE" baseline="-25000"/>
              <a:t>1</a:t>
            </a:r>
            <a:r>
              <a:rPr lang="en-IE"/>
              <a:t>∩F</a:t>
            </a:r>
            <a:r>
              <a:rPr lang="en-IE" baseline="-25000"/>
              <a:t>2</a:t>
            </a:r>
            <a:r>
              <a:rPr lang="en-IE"/>
              <a:t>∩F</a:t>
            </a:r>
            <a:r>
              <a:rPr lang="en-IE" baseline="-25000"/>
              <a:t>3</a:t>
            </a:r>
            <a:r>
              <a:rPr lang="en-IE"/>
              <a:t>|Neg)✕ P(Neg)</a:t>
            </a:r>
            <a:endParaRPr/>
          </a:p>
          <a:p>
            <a:pPr marL="0" lvl="0" indent="0" algn="l" rtl="0">
              <a:spcBef>
                <a:spcPts val="100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6">
                                            <p:txEl>
                                              <p:pRg st="0" end="0"/>
                                            </p:txEl>
                                          </p:spTgt>
                                        </p:tgtEl>
                                        <p:attrNameLst>
                                          <p:attrName>style.visibility</p:attrName>
                                        </p:attrNameLst>
                                      </p:cBhvr>
                                      <p:to>
                                        <p:strVal val="visible"/>
                                      </p:to>
                                    </p:set>
                                    <p:animEffect transition="in" filter="fade">
                                      <p:cBhvr>
                                        <p:cTn id="7" dur="1000"/>
                                        <p:tgtEl>
                                          <p:spTgt spid="4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6">
                                            <p:txEl>
                                              <p:pRg st="1" end="1"/>
                                            </p:txEl>
                                          </p:spTgt>
                                        </p:tgtEl>
                                        <p:attrNameLst>
                                          <p:attrName>style.visibility</p:attrName>
                                        </p:attrNameLst>
                                      </p:cBhvr>
                                      <p:to>
                                        <p:strVal val="visible"/>
                                      </p:to>
                                    </p:set>
                                    <p:animEffect transition="in" filter="fade">
                                      <p:cBhvr>
                                        <p:cTn id="12" dur="1000"/>
                                        <p:tgtEl>
                                          <p:spTgt spid="4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6">
                                            <p:txEl>
                                              <p:pRg st="2" end="2"/>
                                            </p:txEl>
                                          </p:spTgt>
                                        </p:tgtEl>
                                        <p:attrNameLst>
                                          <p:attrName>style.visibility</p:attrName>
                                        </p:attrNameLst>
                                      </p:cBhvr>
                                      <p:to>
                                        <p:strVal val="visible"/>
                                      </p:to>
                                    </p:set>
                                    <p:animEffect transition="in" filter="fade">
                                      <p:cBhvr>
                                        <p:cTn id="17" dur="1000"/>
                                        <p:tgtEl>
                                          <p:spTgt spid="4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6">
                                            <p:txEl>
                                              <p:pRg st="3" end="3"/>
                                            </p:txEl>
                                          </p:spTgt>
                                        </p:tgtEl>
                                        <p:attrNameLst>
                                          <p:attrName>style.visibility</p:attrName>
                                        </p:attrNameLst>
                                      </p:cBhvr>
                                      <p:to>
                                        <p:strVal val="visible"/>
                                      </p:to>
                                    </p:set>
                                    <p:animEffect transition="in" filter="fade">
                                      <p:cBhvr>
                                        <p:cTn id="22" dur="1000"/>
                                        <p:tgtEl>
                                          <p:spTgt spid="4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6">
                                            <p:txEl>
                                              <p:pRg st="4" end="4"/>
                                            </p:txEl>
                                          </p:spTgt>
                                        </p:tgtEl>
                                        <p:attrNameLst>
                                          <p:attrName>style.visibility</p:attrName>
                                        </p:attrNameLst>
                                      </p:cBhvr>
                                      <p:to>
                                        <p:strVal val="visible"/>
                                      </p:to>
                                    </p:set>
                                    <p:animEffect transition="in" filter="fade">
                                      <p:cBhvr>
                                        <p:cTn id="27" dur="1000"/>
                                        <p:tgtEl>
                                          <p:spTgt spid="4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6">
                                            <p:txEl>
                                              <p:pRg st="5" end="5"/>
                                            </p:txEl>
                                          </p:spTgt>
                                        </p:tgtEl>
                                        <p:attrNameLst>
                                          <p:attrName>style.visibility</p:attrName>
                                        </p:attrNameLst>
                                      </p:cBhvr>
                                      <p:to>
                                        <p:strVal val="visible"/>
                                      </p:to>
                                    </p:set>
                                    <p:animEffect transition="in" filter="fade">
                                      <p:cBhvr>
                                        <p:cTn id="32" dur="1000"/>
                                        <p:tgtEl>
                                          <p:spTgt spid="44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6">
                                            <p:txEl>
                                              <p:pRg st="6" end="6"/>
                                            </p:txEl>
                                          </p:spTgt>
                                        </p:tgtEl>
                                        <p:attrNameLst>
                                          <p:attrName>style.visibility</p:attrName>
                                        </p:attrNameLst>
                                      </p:cBhvr>
                                      <p:to>
                                        <p:strVal val="visible"/>
                                      </p:to>
                                    </p:set>
                                    <p:animEffect transition="in" filter="fade">
                                      <p:cBhvr>
                                        <p:cTn id="37" dur="1000"/>
                                        <p:tgtEl>
                                          <p:spTgt spid="44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6">
                                            <p:txEl>
                                              <p:pRg st="7" end="7"/>
                                            </p:txEl>
                                          </p:spTgt>
                                        </p:tgtEl>
                                        <p:attrNameLst>
                                          <p:attrName>style.visibility</p:attrName>
                                        </p:attrNameLst>
                                      </p:cBhvr>
                                      <p:to>
                                        <p:strVal val="visible"/>
                                      </p:to>
                                    </p:set>
                                    <p:animEffect transition="in" filter="fade">
                                      <p:cBhvr>
                                        <p:cTn id="42" dur="1000"/>
                                        <p:tgtEl>
                                          <p:spTgt spid="44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Independence</a:t>
            </a:r>
            <a:endParaRPr/>
          </a:p>
        </p:txBody>
      </p:sp>
      <p:sp>
        <p:nvSpPr>
          <p:cNvPr id="453" name="Google Shape;453;p37"/>
          <p:cNvSpPr txBox="1">
            <a:spLocks noGrp="1"/>
          </p:cNvSpPr>
          <p:nvPr>
            <p:ph type="body" idx="1"/>
          </p:nvPr>
        </p:nvSpPr>
        <p:spPr>
          <a:xfrm>
            <a:off x="838200" y="1825625"/>
            <a:ext cx="10515600" cy="810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Two events are independent if P(A∩B)=P(A)P(B)</a:t>
            </a:r>
            <a:endParaRPr/>
          </a:p>
        </p:txBody>
      </p:sp>
      <p:pic>
        <p:nvPicPr>
          <p:cNvPr id="454" name="Google Shape;454;p37"/>
          <p:cNvPicPr preferRelativeResize="0"/>
          <p:nvPr/>
        </p:nvPicPr>
        <p:blipFill>
          <a:blip r:embed="rId3">
            <a:alphaModFix/>
          </a:blip>
          <a:stretch>
            <a:fillRect/>
          </a:stretch>
        </p:blipFill>
        <p:spPr>
          <a:xfrm>
            <a:off x="1217577" y="2874652"/>
            <a:ext cx="3921475" cy="2146125"/>
          </a:xfrm>
          <a:prstGeom prst="rect">
            <a:avLst/>
          </a:prstGeom>
          <a:noFill/>
          <a:ln>
            <a:noFill/>
          </a:ln>
        </p:spPr>
      </p:pic>
      <p:pic>
        <p:nvPicPr>
          <p:cNvPr id="455" name="Google Shape;455;p37"/>
          <p:cNvPicPr preferRelativeResize="0"/>
          <p:nvPr/>
        </p:nvPicPr>
        <p:blipFill>
          <a:blip r:embed="rId4">
            <a:alphaModFix/>
          </a:blip>
          <a:stretch>
            <a:fillRect/>
          </a:stretch>
        </p:blipFill>
        <p:spPr>
          <a:xfrm>
            <a:off x="7002755" y="2403905"/>
            <a:ext cx="3534350" cy="3087625"/>
          </a:xfrm>
          <a:prstGeom prst="rect">
            <a:avLst/>
          </a:prstGeom>
          <a:noFill/>
          <a:ln>
            <a:noFill/>
          </a:ln>
        </p:spPr>
      </p:pic>
      <p:sp>
        <p:nvSpPr>
          <p:cNvPr id="456" name="Google Shape;456;p37"/>
          <p:cNvSpPr txBox="1"/>
          <p:nvPr/>
        </p:nvSpPr>
        <p:spPr>
          <a:xfrm>
            <a:off x="3608975" y="1982125"/>
            <a:ext cx="53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aramond"/>
              <a:ea typeface="Garamond"/>
              <a:cs typeface="Garamond"/>
              <a:sym typeface="Garamond"/>
            </a:endParaRPr>
          </a:p>
        </p:txBody>
      </p:sp>
      <p:sp>
        <p:nvSpPr>
          <p:cNvPr id="457" name="Google Shape;457;p37"/>
          <p:cNvSpPr txBox="1">
            <a:spLocks noGrp="1"/>
          </p:cNvSpPr>
          <p:nvPr>
            <p:ph type="body" idx="1"/>
          </p:nvPr>
        </p:nvSpPr>
        <p:spPr>
          <a:xfrm>
            <a:off x="994913" y="5290625"/>
            <a:ext cx="4366800" cy="7428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IE"/>
              <a:t>Not Independent</a:t>
            </a:r>
            <a:endParaRPr/>
          </a:p>
        </p:txBody>
      </p:sp>
      <p:sp>
        <p:nvSpPr>
          <p:cNvPr id="458" name="Google Shape;458;p37"/>
          <p:cNvSpPr txBox="1">
            <a:spLocks noGrp="1"/>
          </p:cNvSpPr>
          <p:nvPr>
            <p:ph type="body" idx="1"/>
          </p:nvPr>
        </p:nvSpPr>
        <p:spPr>
          <a:xfrm>
            <a:off x="6586525" y="5290625"/>
            <a:ext cx="4366800" cy="7428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IE"/>
              <a:t>Independent</a:t>
            </a:r>
            <a:endParaRPr/>
          </a:p>
        </p:txBody>
      </p:sp>
      <p:sp>
        <p:nvSpPr>
          <p:cNvPr id="459" name="Google Shape;459;p37"/>
          <p:cNvSpPr txBox="1">
            <a:spLocks noGrp="1"/>
          </p:cNvSpPr>
          <p:nvPr>
            <p:ph type="body" idx="1"/>
          </p:nvPr>
        </p:nvSpPr>
        <p:spPr>
          <a:xfrm>
            <a:off x="9777091" y="2497875"/>
            <a:ext cx="1320900" cy="7428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IE"/>
              <a:t>N=30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1000"/>
                                        <p:tgtEl>
                                          <p:spTgt spid="4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8"/>
                                        </p:tgtEl>
                                        <p:attrNameLst>
                                          <p:attrName>style.visibility</p:attrName>
                                        </p:attrNameLst>
                                      </p:cBhvr>
                                      <p:to>
                                        <p:strVal val="visible"/>
                                      </p:to>
                                    </p:set>
                                    <p:animEffect transition="in" filter="fade">
                                      <p:cBhvr>
                                        <p:cTn id="12" dur="10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8"/>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Naïve Bayes</a:t>
            </a:r>
            <a:endParaRPr/>
          </a:p>
        </p:txBody>
      </p:sp>
      <p:sp>
        <p:nvSpPr>
          <p:cNvPr id="466" name="Google Shape;466;p38"/>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We </a:t>
            </a:r>
            <a:r>
              <a:rPr lang="en-IE" b="1"/>
              <a:t>assume</a:t>
            </a:r>
            <a:r>
              <a:rPr lang="en-IE"/>
              <a:t> that:</a:t>
            </a:r>
            <a:endParaRPr/>
          </a:p>
          <a:p>
            <a:pPr marL="0" lvl="0" indent="0" algn="l" rtl="0">
              <a:spcBef>
                <a:spcPts val="1000"/>
              </a:spcBef>
              <a:spcAft>
                <a:spcPts val="0"/>
              </a:spcAft>
              <a:buNone/>
            </a:pPr>
            <a:endParaRPr/>
          </a:p>
          <a:p>
            <a:pPr marL="0" lvl="0" indent="0" algn="ctr" rtl="0">
              <a:spcBef>
                <a:spcPts val="1000"/>
              </a:spcBef>
              <a:spcAft>
                <a:spcPts val="0"/>
              </a:spcAft>
              <a:buNone/>
            </a:pPr>
            <a:r>
              <a:rPr lang="en-IE"/>
              <a:t>P(F</a:t>
            </a:r>
            <a:r>
              <a:rPr lang="en-IE" baseline="-25000"/>
              <a:t>1</a:t>
            </a:r>
            <a:r>
              <a:rPr lang="en-IE"/>
              <a:t>∩F</a:t>
            </a:r>
            <a:r>
              <a:rPr lang="en-IE" baseline="-25000"/>
              <a:t>2</a:t>
            </a:r>
            <a:r>
              <a:rPr lang="en-IE"/>
              <a:t>∩F</a:t>
            </a:r>
            <a:r>
              <a:rPr lang="en-IE" baseline="-25000"/>
              <a:t>3</a:t>
            </a:r>
            <a:r>
              <a:rPr lang="en-IE"/>
              <a:t>|Pos) = P(F</a:t>
            </a:r>
            <a:r>
              <a:rPr lang="en-IE" baseline="-25000"/>
              <a:t>1</a:t>
            </a:r>
            <a:r>
              <a:rPr lang="en-IE"/>
              <a:t>|Pos)P(F</a:t>
            </a:r>
            <a:r>
              <a:rPr lang="en-IE" baseline="-25000"/>
              <a:t>2</a:t>
            </a:r>
            <a:r>
              <a:rPr lang="en-IE"/>
              <a:t>|Pos)P(F</a:t>
            </a:r>
            <a:r>
              <a:rPr lang="en-IE" baseline="-25000"/>
              <a:t>3</a:t>
            </a:r>
            <a:r>
              <a:rPr lang="en-IE"/>
              <a:t>|Pos)</a:t>
            </a:r>
            <a:endParaRPr/>
          </a:p>
          <a:p>
            <a:pPr marL="0" lvl="0" indent="0" algn="l" rtl="0">
              <a:spcBef>
                <a:spcPts val="1000"/>
              </a:spcBef>
              <a:spcAft>
                <a:spcPts val="0"/>
              </a:spcAft>
              <a:buNone/>
            </a:pPr>
            <a:endParaRPr/>
          </a:p>
          <a:p>
            <a:pPr marL="0" lvl="0" indent="0" algn="l" rtl="0">
              <a:spcBef>
                <a:spcPts val="1000"/>
              </a:spcBef>
              <a:spcAft>
                <a:spcPts val="0"/>
              </a:spcAft>
              <a:buClr>
                <a:schemeClr val="dk1"/>
              </a:buClr>
              <a:buSzPts val="1100"/>
              <a:buFont typeface="Arial"/>
              <a:buNone/>
            </a:pPr>
            <a:r>
              <a:rPr lang="en-IE"/>
              <a:t>Hence we wish to calculate</a:t>
            </a:r>
            <a:endParaRPr/>
          </a:p>
        </p:txBody>
      </p:sp>
      <p:pic>
        <p:nvPicPr>
          <p:cNvPr id="467" name="Google Shape;467;p38"/>
          <p:cNvPicPr preferRelativeResize="0"/>
          <p:nvPr/>
        </p:nvPicPr>
        <p:blipFill>
          <a:blip r:embed="rId3">
            <a:alphaModFix/>
          </a:blip>
          <a:stretch>
            <a:fillRect/>
          </a:stretch>
        </p:blipFill>
        <p:spPr>
          <a:xfrm>
            <a:off x="1956125" y="4772200"/>
            <a:ext cx="8279742" cy="914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animEffect transition="in" filter="fade">
                                      <p:cBhvr>
                                        <p:cTn id="7" dur="1000"/>
                                        <p:tgtEl>
                                          <p:spTgt spid="4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xEl>
                                              <p:pRg st="1" end="1"/>
                                            </p:txEl>
                                          </p:spTgt>
                                        </p:tgtEl>
                                        <p:attrNameLst>
                                          <p:attrName>style.visibility</p:attrName>
                                        </p:attrNameLst>
                                      </p:cBhvr>
                                      <p:to>
                                        <p:strVal val="visible"/>
                                      </p:to>
                                    </p:set>
                                    <p:animEffect transition="in" filter="fade">
                                      <p:cBhvr>
                                        <p:cTn id="12" dur="1000"/>
                                        <p:tgtEl>
                                          <p:spTgt spid="4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6">
                                            <p:txEl>
                                              <p:pRg st="2" end="2"/>
                                            </p:txEl>
                                          </p:spTgt>
                                        </p:tgtEl>
                                        <p:attrNameLst>
                                          <p:attrName>style.visibility</p:attrName>
                                        </p:attrNameLst>
                                      </p:cBhvr>
                                      <p:to>
                                        <p:strVal val="visible"/>
                                      </p:to>
                                    </p:set>
                                    <p:animEffect transition="in" filter="fade">
                                      <p:cBhvr>
                                        <p:cTn id="17" dur="1000"/>
                                        <p:tgtEl>
                                          <p:spTgt spid="4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6">
                                            <p:txEl>
                                              <p:pRg st="3" end="3"/>
                                            </p:txEl>
                                          </p:spTgt>
                                        </p:tgtEl>
                                        <p:attrNameLst>
                                          <p:attrName>style.visibility</p:attrName>
                                        </p:attrNameLst>
                                      </p:cBhvr>
                                      <p:to>
                                        <p:strVal val="visible"/>
                                      </p:to>
                                    </p:set>
                                    <p:animEffect transition="in" filter="fade">
                                      <p:cBhvr>
                                        <p:cTn id="22" dur="1000"/>
                                        <p:tgtEl>
                                          <p:spTgt spid="4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6">
                                            <p:txEl>
                                              <p:pRg st="4" end="4"/>
                                            </p:txEl>
                                          </p:spTgt>
                                        </p:tgtEl>
                                        <p:attrNameLst>
                                          <p:attrName>style.visibility</p:attrName>
                                        </p:attrNameLst>
                                      </p:cBhvr>
                                      <p:to>
                                        <p:strVal val="visible"/>
                                      </p:to>
                                    </p:set>
                                    <p:animEffect transition="in" filter="fade">
                                      <p:cBhvr>
                                        <p:cTn id="27" dur="1000"/>
                                        <p:tgtEl>
                                          <p:spTgt spid="4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7"/>
                                        </p:tgtEl>
                                        <p:attrNameLst>
                                          <p:attrName>style.visibility</p:attrName>
                                        </p:attrNameLst>
                                      </p:cBhvr>
                                      <p:to>
                                        <p:strVal val="visible"/>
                                      </p:to>
                                    </p:set>
                                    <p:animEffect transition="in" filter="fade">
                                      <p:cBhvr>
                                        <p:cTn id="32"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9"/>
          <p:cNvSpPr txBox="1">
            <a:spLocks noGrp="1"/>
          </p:cNvSpPr>
          <p:nvPr>
            <p:ph type="ctrTitle"/>
          </p:nvPr>
        </p:nvSpPr>
        <p:spPr>
          <a:xfrm>
            <a:off x="6779675" y="731124"/>
            <a:ext cx="5162100" cy="52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Learning and Evaluating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Learning Bayesian Models</a:t>
            </a:r>
            <a:endParaRPr/>
          </a:p>
        </p:txBody>
      </p:sp>
      <p:sp>
        <p:nvSpPr>
          <p:cNvPr id="480" name="Google Shape;480;p40"/>
          <p:cNvSpPr txBox="1">
            <a:spLocks noGrp="1"/>
          </p:cNvSpPr>
          <p:nvPr>
            <p:ph type="body" idx="1"/>
          </p:nvPr>
        </p:nvSpPr>
        <p:spPr>
          <a:xfrm>
            <a:off x="838200" y="1825625"/>
            <a:ext cx="10515600" cy="951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Bayesian models can be learned simply through counting</a:t>
            </a:r>
            <a:endParaRPr/>
          </a:p>
        </p:txBody>
      </p:sp>
      <p:pic>
        <p:nvPicPr>
          <p:cNvPr id="481" name="Google Shape;481;p40"/>
          <p:cNvPicPr preferRelativeResize="0"/>
          <p:nvPr/>
        </p:nvPicPr>
        <p:blipFill>
          <a:blip r:embed="rId3">
            <a:alphaModFix/>
          </a:blip>
          <a:stretch>
            <a:fillRect/>
          </a:stretch>
        </p:blipFill>
        <p:spPr>
          <a:xfrm>
            <a:off x="4410775" y="2776925"/>
            <a:ext cx="3295650" cy="981075"/>
          </a:xfrm>
          <a:prstGeom prst="rect">
            <a:avLst/>
          </a:prstGeom>
          <a:noFill/>
          <a:ln>
            <a:noFill/>
          </a:ln>
        </p:spPr>
      </p:pic>
      <p:sp>
        <p:nvSpPr>
          <p:cNvPr id="482" name="Google Shape;482;p40"/>
          <p:cNvSpPr txBox="1"/>
          <p:nvPr/>
        </p:nvSpPr>
        <p:spPr>
          <a:xfrm>
            <a:off x="9424475" y="2328075"/>
            <a:ext cx="1761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sz="1900">
                <a:latin typeface="Calibri"/>
                <a:ea typeface="Calibri"/>
                <a:cs typeface="Calibri"/>
                <a:sym typeface="Calibri"/>
              </a:rPr>
              <a:t>How often do we see A?</a:t>
            </a:r>
            <a:endParaRPr sz="1900">
              <a:latin typeface="Calibri"/>
              <a:ea typeface="Calibri"/>
              <a:cs typeface="Calibri"/>
              <a:sym typeface="Calibri"/>
            </a:endParaRPr>
          </a:p>
        </p:txBody>
      </p:sp>
      <p:sp>
        <p:nvSpPr>
          <p:cNvPr id="483" name="Google Shape;483;p40"/>
          <p:cNvSpPr txBox="1"/>
          <p:nvPr/>
        </p:nvSpPr>
        <p:spPr>
          <a:xfrm>
            <a:off x="9511425" y="3429000"/>
            <a:ext cx="17610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sz="1900">
                <a:latin typeface="Calibri"/>
                <a:ea typeface="Calibri"/>
                <a:cs typeface="Calibri"/>
                <a:sym typeface="Calibri"/>
              </a:rPr>
              <a:t>Number of times A could occur</a:t>
            </a:r>
            <a:endParaRPr sz="1900">
              <a:latin typeface="Calibri"/>
              <a:ea typeface="Calibri"/>
              <a:cs typeface="Calibri"/>
              <a:sym typeface="Calibri"/>
            </a:endParaRPr>
          </a:p>
        </p:txBody>
      </p:sp>
      <p:cxnSp>
        <p:nvCxnSpPr>
          <p:cNvPr id="484" name="Google Shape;484;p40"/>
          <p:cNvCxnSpPr>
            <a:stCxn id="482" idx="1"/>
          </p:cNvCxnSpPr>
          <p:nvPr/>
        </p:nvCxnSpPr>
        <p:spPr>
          <a:xfrm flipH="1">
            <a:off x="7909775" y="2712825"/>
            <a:ext cx="1514700" cy="232200"/>
          </a:xfrm>
          <a:prstGeom prst="straightConnector1">
            <a:avLst/>
          </a:prstGeom>
          <a:noFill/>
          <a:ln w="38100" cap="flat" cmpd="sng">
            <a:solidFill>
              <a:schemeClr val="dk2"/>
            </a:solidFill>
            <a:prstDash val="solid"/>
            <a:round/>
            <a:headEnd type="none" w="med" len="med"/>
            <a:tailEnd type="triangle" w="med" len="med"/>
          </a:ln>
        </p:spPr>
      </p:cxnSp>
      <p:cxnSp>
        <p:nvCxnSpPr>
          <p:cNvPr id="485" name="Google Shape;485;p40"/>
          <p:cNvCxnSpPr>
            <a:stCxn id="483" idx="1"/>
          </p:cNvCxnSpPr>
          <p:nvPr/>
        </p:nvCxnSpPr>
        <p:spPr>
          <a:xfrm rot="10800000">
            <a:off x="7851525" y="3545100"/>
            <a:ext cx="1659900" cy="414900"/>
          </a:xfrm>
          <a:prstGeom prst="straightConnector1">
            <a:avLst/>
          </a:prstGeom>
          <a:noFill/>
          <a:ln w="38100" cap="flat" cmpd="sng">
            <a:solidFill>
              <a:schemeClr val="dk2"/>
            </a:solidFill>
            <a:prstDash val="solid"/>
            <a:round/>
            <a:headEnd type="none" w="med" len="med"/>
            <a:tailEnd type="triangle" w="med" len="med"/>
          </a:ln>
        </p:spPr>
      </p:cxnSp>
      <p:pic>
        <p:nvPicPr>
          <p:cNvPr id="486" name="Google Shape;486;p40"/>
          <p:cNvPicPr preferRelativeResize="0"/>
          <p:nvPr/>
        </p:nvPicPr>
        <p:blipFill>
          <a:blip r:embed="rId4">
            <a:alphaModFix/>
          </a:blip>
          <a:stretch>
            <a:fillRect/>
          </a:stretch>
        </p:blipFill>
        <p:spPr>
          <a:xfrm>
            <a:off x="4151400" y="4560075"/>
            <a:ext cx="4629150" cy="1085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4"/>
                                        </p:tgtEl>
                                        <p:attrNameLst>
                                          <p:attrName>style.visibility</p:attrName>
                                        </p:attrNameLst>
                                      </p:cBhvr>
                                      <p:to>
                                        <p:strVal val="visible"/>
                                      </p:to>
                                    </p:set>
                                    <p:animEffect transition="in" filter="fade">
                                      <p:cBhvr>
                                        <p:cTn id="12" dur="1000"/>
                                        <p:tgtEl>
                                          <p:spTgt spid="484"/>
                                        </p:tgtEl>
                                      </p:cBhvr>
                                    </p:animEffect>
                                  </p:childTnLst>
                                </p:cTn>
                              </p:par>
                              <p:par>
                                <p:cTn id="13" presetID="10" presetClass="entr" presetSubtype="0" fill="hold" nodeType="withEffect">
                                  <p:stCondLst>
                                    <p:cond delay="0"/>
                                  </p:stCondLst>
                                  <p:childTnLst>
                                    <p:set>
                                      <p:cBhvr>
                                        <p:cTn id="14" dur="1" fill="hold">
                                          <p:stCondLst>
                                            <p:cond delay="0"/>
                                          </p:stCondLst>
                                        </p:cTn>
                                        <p:tgtEl>
                                          <p:spTgt spid="482"/>
                                        </p:tgtEl>
                                        <p:attrNameLst>
                                          <p:attrName>style.visibility</p:attrName>
                                        </p:attrNameLst>
                                      </p:cBhvr>
                                      <p:to>
                                        <p:strVal val="visible"/>
                                      </p:to>
                                    </p:set>
                                    <p:animEffect transition="in" filter="fade">
                                      <p:cBhvr>
                                        <p:cTn id="15" dur="1000"/>
                                        <p:tgtEl>
                                          <p:spTgt spid="48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83"/>
                                        </p:tgtEl>
                                        <p:attrNameLst>
                                          <p:attrName>style.visibility</p:attrName>
                                        </p:attrNameLst>
                                      </p:cBhvr>
                                      <p:to>
                                        <p:strVal val="visible"/>
                                      </p:to>
                                    </p:set>
                                    <p:animEffect transition="in" filter="fade">
                                      <p:cBhvr>
                                        <p:cTn id="20" dur="1000"/>
                                        <p:tgtEl>
                                          <p:spTgt spid="483"/>
                                        </p:tgtEl>
                                      </p:cBhvr>
                                    </p:animEffect>
                                  </p:childTnLst>
                                </p:cTn>
                              </p:par>
                              <p:par>
                                <p:cTn id="21" presetID="10" presetClass="entr" presetSubtype="0" fill="hold" nodeType="withEffect">
                                  <p:stCondLst>
                                    <p:cond delay="0"/>
                                  </p:stCondLst>
                                  <p:childTnLst>
                                    <p:set>
                                      <p:cBhvr>
                                        <p:cTn id="22" dur="1" fill="hold">
                                          <p:stCondLst>
                                            <p:cond delay="0"/>
                                          </p:stCondLst>
                                        </p:cTn>
                                        <p:tgtEl>
                                          <p:spTgt spid="485"/>
                                        </p:tgtEl>
                                        <p:attrNameLst>
                                          <p:attrName>style.visibility</p:attrName>
                                        </p:attrNameLst>
                                      </p:cBhvr>
                                      <p:to>
                                        <p:strVal val="visible"/>
                                      </p:to>
                                    </p:set>
                                    <p:animEffect transition="in" filter="fade">
                                      <p:cBhvr>
                                        <p:cTn id="23" dur="1000"/>
                                        <p:tgtEl>
                                          <p:spTgt spid="48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86"/>
                                        </p:tgtEl>
                                        <p:attrNameLst>
                                          <p:attrName>style.visibility</p:attrName>
                                        </p:attrNameLst>
                                      </p:cBhvr>
                                      <p:to>
                                        <p:strVal val="visible"/>
                                      </p:to>
                                    </p:set>
                                    <p:animEffect transition="in" filter="fade">
                                      <p:cBhvr>
                                        <p:cTn id="28" dur="1000"/>
                                        <p:tgtEl>
                                          <p:spTgt spid="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1"/>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Evaluation</a:t>
            </a:r>
            <a:endParaRPr/>
          </a:p>
        </p:txBody>
      </p:sp>
      <p:sp>
        <p:nvSpPr>
          <p:cNvPr id="493" name="Google Shape;493;p41"/>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You are in a zombie apocalypse</a:t>
            </a:r>
            <a:endParaRPr/>
          </a:p>
          <a:p>
            <a:pPr marL="457200" lvl="0" indent="-406400" algn="l" rtl="0">
              <a:spcBef>
                <a:spcPts val="1000"/>
              </a:spcBef>
              <a:spcAft>
                <a:spcPts val="0"/>
              </a:spcAft>
              <a:buSzPts val="2800"/>
              <a:buChar char="•"/>
            </a:pPr>
            <a:r>
              <a:rPr lang="en-IE"/>
              <a:t>10% of your group (N=100) are infected</a:t>
            </a:r>
            <a:endParaRPr/>
          </a:p>
          <a:p>
            <a:pPr marL="457200" lvl="0" indent="-406400" algn="l" rtl="0">
              <a:spcBef>
                <a:spcPts val="0"/>
              </a:spcBef>
              <a:spcAft>
                <a:spcPts val="0"/>
              </a:spcAft>
              <a:buSzPts val="2800"/>
              <a:buChar char="•"/>
            </a:pPr>
            <a:r>
              <a:rPr lang="en-IE"/>
              <a:t>Your test for being a zombie is 90% effective</a:t>
            </a:r>
            <a:endParaRPr/>
          </a:p>
          <a:p>
            <a:pPr marL="0" lvl="0" indent="0" algn="l" rtl="0">
              <a:spcBef>
                <a:spcPts val="1000"/>
              </a:spcBef>
              <a:spcAft>
                <a:spcPts val="0"/>
              </a:spcAft>
              <a:buNone/>
            </a:pPr>
            <a:r>
              <a:rPr lang="en-IE"/>
              <a:t>If you kill everyone who tests positive</a:t>
            </a:r>
            <a:endParaRPr/>
          </a:p>
          <a:p>
            <a:pPr marL="457200" lvl="0" indent="-406400" algn="l" rtl="0">
              <a:spcBef>
                <a:spcPts val="1000"/>
              </a:spcBef>
              <a:spcAft>
                <a:spcPts val="0"/>
              </a:spcAft>
              <a:buSzPts val="2800"/>
              <a:buChar char="•"/>
            </a:pPr>
            <a:r>
              <a:rPr lang="en-IE"/>
              <a:t>How many zombies do you miss?</a:t>
            </a:r>
            <a:endParaRPr/>
          </a:p>
          <a:p>
            <a:pPr marL="457200" lvl="0" indent="-406400" algn="l" rtl="0">
              <a:spcBef>
                <a:spcPts val="0"/>
              </a:spcBef>
              <a:spcAft>
                <a:spcPts val="0"/>
              </a:spcAft>
              <a:buSzPts val="2800"/>
              <a:buChar char="•"/>
            </a:pPr>
            <a:r>
              <a:rPr lang="en-IE"/>
              <a:t>How many non-zombies do you kill?</a:t>
            </a:r>
            <a:endParaRPr/>
          </a:p>
        </p:txBody>
      </p:sp>
      <p:pic>
        <p:nvPicPr>
          <p:cNvPr id="494" name="Google Shape;494;p41"/>
          <p:cNvPicPr preferRelativeResize="0"/>
          <p:nvPr/>
        </p:nvPicPr>
        <p:blipFill>
          <a:blip r:embed="rId3">
            <a:alphaModFix/>
          </a:blip>
          <a:stretch>
            <a:fillRect/>
          </a:stretch>
        </p:blipFill>
        <p:spPr>
          <a:xfrm>
            <a:off x="8384998" y="365125"/>
            <a:ext cx="3152525" cy="5373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3">
                                            <p:txEl>
                                              <p:pRg st="0" end="0"/>
                                            </p:txEl>
                                          </p:spTgt>
                                        </p:tgtEl>
                                        <p:attrNameLst>
                                          <p:attrName>style.visibility</p:attrName>
                                        </p:attrNameLst>
                                      </p:cBhvr>
                                      <p:to>
                                        <p:strVal val="visible"/>
                                      </p:to>
                                    </p:set>
                                    <p:animEffect transition="in" filter="fade">
                                      <p:cBhvr>
                                        <p:cTn id="7" dur="1000"/>
                                        <p:tgtEl>
                                          <p:spTgt spid="4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xEl>
                                              <p:pRg st="1" end="1"/>
                                            </p:txEl>
                                          </p:spTgt>
                                        </p:tgtEl>
                                        <p:attrNameLst>
                                          <p:attrName>style.visibility</p:attrName>
                                        </p:attrNameLst>
                                      </p:cBhvr>
                                      <p:to>
                                        <p:strVal val="visible"/>
                                      </p:to>
                                    </p:set>
                                    <p:animEffect transition="in" filter="fade">
                                      <p:cBhvr>
                                        <p:cTn id="12" dur="1000"/>
                                        <p:tgtEl>
                                          <p:spTgt spid="4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3">
                                            <p:txEl>
                                              <p:pRg st="2" end="2"/>
                                            </p:txEl>
                                          </p:spTgt>
                                        </p:tgtEl>
                                        <p:attrNameLst>
                                          <p:attrName>style.visibility</p:attrName>
                                        </p:attrNameLst>
                                      </p:cBhvr>
                                      <p:to>
                                        <p:strVal val="visible"/>
                                      </p:to>
                                    </p:set>
                                    <p:animEffect transition="in" filter="fade">
                                      <p:cBhvr>
                                        <p:cTn id="17" dur="1000"/>
                                        <p:tgtEl>
                                          <p:spTgt spid="4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3">
                                            <p:txEl>
                                              <p:pRg st="3" end="3"/>
                                            </p:txEl>
                                          </p:spTgt>
                                        </p:tgtEl>
                                        <p:attrNameLst>
                                          <p:attrName>style.visibility</p:attrName>
                                        </p:attrNameLst>
                                      </p:cBhvr>
                                      <p:to>
                                        <p:strVal val="visible"/>
                                      </p:to>
                                    </p:set>
                                    <p:animEffect transition="in" filter="fade">
                                      <p:cBhvr>
                                        <p:cTn id="22" dur="1000"/>
                                        <p:tgtEl>
                                          <p:spTgt spid="4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3">
                                            <p:txEl>
                                              <p:pRg st="4" end="4"/>
                                            </p:txEl>
                                          </p:spTgt>
                                        </p:tgtEl>
                                        <p:attrNameLst>
                                          <p:attrName>style.visibility</p:attrName>
                                        </p:attrNameLst>
                                      </p:cBhvr>
                                      <p:to>
                                        <p:strVal val="visible"/>
                                      </p:to>
                                    </p:set>
                                    <p:animEffect transition="in" filter="fade">
                                      <p:cBhvr>
                                        <p:cTn id="27" dur="1000"/>
                                        <p:tgtEl>
                                          <p:spTgt spid="49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3">
                                            <p:txEl>
                                              <p:pRg st="5" end="5"/>
                                            </p:txEl>
                                          </p:spTgt>
                                        </p:tgtEl>
                                        <p:attrNameLst>
                                          <p:attrName>style.visibility</p:attrName>
                                        </p:attrNameLst>
                                      </p:cBhvr>
                                      <p:to>
                                        <p:strVal val="visible"/>
                                      </p:to>
                                    </p:set>
                                    <p:animEffect transition="in" filter="fade">
                                      <p:cBhvr>
                                        <p:cTn id="32" dur="1000"/>
                                        <p:tgtEl>
                                          <p:spTgt spid="49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2"/>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Precision, Recall</a:t>
            </a:r>
            <a:endParaRPr/>
          </a:p>
        </p:txBody>
      </p:sp>
      <p:graphicFrame>
        <p:nvGraphicFramePr>
          <p:cNvPr id="501" name="Google Shape;501;p42"/>
          <p:cNvGraphicFramePr/>
          <p:nvPr/>
        </p:nvGraphicFramePr>
        <p:xfrm>
          <a:off x="6566975" y="2401405"/>
          <a:ext cx="3000000" cy="3000000"/>
        </p:xfrm>
        <a:graphic>
          <a:graphicData uri="http://schemas.openxmlformats.org/drawingml/2006/table">
            <a:tbl>
              <a:tblPr>
                <a:noFill/>
                <a:tableStyleId>{38BD3504-EB60-4DD8-A66D-1096A5CB353D}</a:tableStyleId>
              </a:tblPr>
              <a:tblGrid>
                <a:gridCol w="1735150">
                  <a:extLst>
                    <a:ext uri="{9D8B030D-6E8A-4147-A177-3AD203B41FA5}">
                      <a16:colId xmlns:a16="http://schemas.microsoft.com/office/drawing/2014/main" val="20000"/>
                    </a:ext>
                  </a:extLst>
                </a:gridCol>
                <a:gridCol w="1735150">
                  <a:extLst>
                    <a:ext uri="{9D8B030D-6E8A-4147-A177-3AD203B41FA5}">
                      <a16:colId xmlns:a16="http://schemas.microsoft.com/office/drawing/2014/main" val="20001"/>
                    </a:ext>
                  </a:extLst>
                </a:gridCol>
                <a:gridCol w="1735150">
                  <a:extLst>
                    <a:ext uri="{9D8B030D-6E8A-4147-A177-3AD203B41FA5}">
                      <a16:colId xmlns:a16="http://schemas.microsoft.com/office/drawing/2014/main" val="20002"/>
                    </a:ext>
                  </a:extLst>
                </a:gridCol>
              </a:tblGrid>
              <a:tr h="785100">
                <a:tc>
                  <a:txBody>
                    <a:bodyPr/>
                    <a:lstStyle/>
                    <a:p>
                      <a:pPr marL="0" lvl="0" indent="0" algn="l" rtl="0">
                        <a:spcBef>
                          <a:spcPts val="0"/>
                        </a:spcBef>
                        <a:spcAft>
                          <a:spcPts val="0"/>
                        </a:spcAft>
                        <a:buNone/>
                      </a:pPr>
                      <a:endParaRPr sz="2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IE" sz="2500" b="1">
                          <a:latin typeface="Calibri"/>
                          <a:ea typeface="Calibri"/>
                          <a:cs typeface="Calibri"/>
                          <a:sym typeface="Calibri"/>
                        </a:rPr>
                        <a:t>Positive Test</a:t>
                      </a:r>
                      <a:endParaRPr sz="25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IE" sz="2500" b="1">
                          <a:latin typeface="Calibri"/>
                          <a:ea typeface="Calibri"/>
                          <a:cs typeface="Calibri"/>
                          <a:sym typeface="Calibri"/>
                        </a:rPr>
                        <a:t>Negative Test</a:t>
                      </a:r>
                      <a:endParaRPr sz="2500" b="1">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785100">
                <a:tc>
                  <a:txBody>
                    <a:bodyPr/>
                    <a:lstStyle/>
                    <a:p>
                      <a:pPr marL="0" lvl="0" indent="0" algn="l" rtl="0">
                        <a:spcBef>
                          <a:spcPts val="0"/>
                        </a:spcBef>
                        <a:spcAft>
                          <a:spcPts val="0"/>
                        </a:spcAft>
                        <a:buNone/>
                      </a:pPr>
                      <a:r>
                        <a:rPr lang="en-IE" sz="2500" b="1">
                          <a:latin typeface="Calibri"/>
                          <a:ea typeface="Calibri"/>
                          <a:cs typeface="Calibri"/>
                          <a:sym typeface="Calibri"/>
                        </a:rPr>
                        <a:t>Zombie</a:t>
                      </a:r>
                      <a:endParaRPr sz="25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IE" sz="2500">
                          <a:latin typeface="Calibri"/>
                          <a:ea typeface="Calibri"/>
                          <a:cs typeface="Calibri"/>
                          <a:sym typeface="Calibri"/>
                        </a:rPr>
                        <a:t>9</a:t>
                      </a:r>
                      <a:endParaRPr sz="2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IE" sz="2500">
                          <a:latin typeface="Calibri"/>
                          <a:ea typeface="Calibri"/>
                          <a:cs typeface="Calibri"/>
                          <a:sym typeface="Calibri"/>
                        </a:rPr>
                        <a:t>1</a:t>
                      </a:r>
                      <a:endParaRPr sz="25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785100">
                <a:tc>
                  <a:txBody>
                    <a:bodyPr/>
                    <a:lstStyle/>
                    <a:p>
                      <a:pPr marL="0" lvl="0" indent="0" algn="l" rtl="0">
                        <a:spcBef>
                          <a:spcPts val="0"/>
                        </a:spcBef>
                        <a:spcAft>
                          <a:spcPts val="0"/>
                        </a:spcAft>
                        <a:buNone/>
                      </a:pPr>
                      <a:r>
                        <a:rPr lang="en-IE" sz="2500" b="1">
                          <a:latin typeface="Calibri"/>
                          <a:ea typeface="Calibri"/>
                          <a:cs typeface="Calibri"/>
                          <a:sym typeface="Calibri"/>
                        </a:rPr>
                        <a:t>Citizen</a:t>
                      </a:r>
                      <a:endParaRPr sz="25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IE" sz="2500">
                          <a:latin typeface="Calibri"/>
                          <a:ea typeface="Calibri"/>
                          <a:cs typeface="Calibri"/>
                          <a:sym typeface="Calibri"/>
                        </a:rPr>
                        <a:t>9</a:t>
                      </a:r>
                      <a:endParaRPr sz="2500">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IE" sz="2500">
                          <a:latin typeface="Calibri"/>
                          <a:ea typeface="Calibri"/>
                          <a:cs typeface="Calibri"/>
                          <a:sym typeface="Calibri"/>
                        </a:rPr>
                        <a:t>81</a:t>
                      </a:r>
                      <a:endParaRPr sz="2500">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bl>
          </a:graphicData>
        </a:graphic>
      </p:graphicFrame>
      <p:pic>
        <p:nvPicPr>
          <p:cNvPr id="502" name="Google Shape;502;p42"/>
          <p:cNvPicPr preferRelativeResize="0"/>
          <p:nvPr/>
        </p:nvPicPr>
        <p:blipFill>
          <a:blip r:embed="rId3">
            <a:alphaModFix/>
          </a:blip>
          <a:stretch>
            <a:fillRect/>
          </a:stretch>
        </p:blipFill>
        <p:spPr>
          <a:xfrm>
            <a:off x="1237000" y="2401400"/>
            <a:ext cx="4171950" cy="981075"/>
          </a:xfrm>
          <a:prstGeom prst="rect">
            <a:avLst/>
          </a:prstGeom>
          <a:noFill/>
          <a:ln>
            <a:noFill/>
          </a:ln>
        </p:spPr>
      </p:pic>
      <p:pic>
        <p:nvPicPr>
          <p:cNvPr id="503" name="Google Shape;503;p42"/>
          <p:cNvPicPr preferRelativeResize="0"/>
          <p:nvPr/>
        </p:nvPicPr>
        <p:blipFill>
          <a:blip r:embed="rId4">
            <a:alphaModFix/>
          </a:blip>
          <a:stretch>
            <a:fillRect/>
          </a:stretch>
        </p:blipFill>
        <p:spPr>
          <a:xfrm>
            <a:off x="1713800" y="4093055"/>
            <a:ext cx="3619500" cy="981075"/>
          </a:xfrm>
          <a:prstGeom prst="rect">
            <a:avLst/>
          </a:prstGeom>
          <a:noFill/>
          <a:ln>
            <a:noFill/>
          </a:ln>
        </p:spPr>
      </p:pic>
      <p:sp>
        <p:nvSpPr>
          <p:cNvPr id="504" name="Google Shape;504;p42"/>
          <p:cNvSpPr txBox="1"/>
          <p:nvPr/>
        </p:nvSpPr>
        <p:spPr>
          <a:xfrm>
            <a:off x="6180125" y="1430500"/>
            <a:ext cx="1935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E" sz="2000" i="1">
                <a:latin typeface="Calibri"/>
                <a:ea typeface="Calibri"/>
                <a:cs typeface="Calibri"/>
                <a:sym typeface="Calibri"/>
              </a:rPr>
              <a:t>True Positive</a:t>
            </a:r>
            <a:endParaRPr sz="2000" i="1">
              <a:latin typeface="Calibri"/>
              <a:ea typeface="Calibri"/>
              <a:cs typeface="Calibri"/>
              <a:sym typeface="Calibri"/>
            </a:endParaRPr>
          </a:p>
        </p:txBody>
      </p:sp>
      <p:sp>
        <p:nvSpPr>
          <p:cNvPr id="505" name="Google Shape;505;p42"/>
          <p:cNvSpPr txBox="1"/>
          <p:nvPr/>
        </p:nvSpPr>
        <p:spPr>
          <a:xfrm>
            <a:off x="10147200" y="5627025"/>
            <a:ext cx="1935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E" sz="2000" i="1">
                <a:latin typeface="Calibri"/>
                <a:ea typeface="Calibri"/>
                <a:cs typeface="Calibri"/>
                <a:sym typeface="Calibri"/>
              </a:rPr>
              <a:t>True Negative</a:t>
            </a:r>
            <a:endParaRPr sz="2000" i="1">
              <a:latin typeface="Calibri"/>
              <a:ea typeface="Calibri"/>
              <a:cs typeface="Calibri"/>
              <a:sym typeface="Calibri"/>
            </a:endParaRPr>
          </a:p>
        </p:txBody>
      </p:sp>
      <p:sp>
        <p:nvSpPr>
          <p:cNvPr id="506" name="Google Shape;506;p42"/>
          <p:cNvSpPr txBox="1"/>
          <p:nvPr/>
        </p:nvSpPr>
        <p:spPr>
          <a:xfrm>
            <a:off x="6566975" y="5489600"/>
            <a:ext cx="1935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E" sz="2000" i="1">
                <a:latin typeface="Calibri"/>
                <a:ea typeface="Calibri"/>
                <a:cs typeface="Calibri"/>
                <a:sym typeface="Calibri"/>
              </a:rPr>
              <a:t>False Positive</a:t>
            </a:r>
            <a:endParaRPr sz="2000" i="1">
              <a:latin typeface="Calibri"/>
              <a:ea typeface="Calibri"/>
              <a:cs typeface="Calibri"/>
              <a:sym typeface="Calibri"/>
            </a:endParaRPr>
          </a:p>
        </p:txBody>
      </p:sp>
      <p:sp>
        <p:nvSpPr>
          <p:cNvPr id="507" name="Google Shape;507;p42"/>
          <p:cNvSpPr txBox="1"/>
          <p:nvPr/>
        </p:nvSpPr>
        <p:spPr>
          <a:xfrm>
            <a:off x="10147200" y="1430500"/>
            <a:ext cx="1935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E" sz="2000" i="1">
                <a:latin typeface="Calibri"/>
                <a:ea typeface="Calibri"/>
                <a:cs typeface="Calibri"/>
                <a:sym typeface="Calibri"/>
              </a:rPr>
              <a:t>False Negative</a:t>
            </a:r>
            <a:endParaRPr sz="2000" i="1">
              <a:latin typeface="Calibri"/>
              <a:ea typeface="Calibri"/>
              <a:cs typeface="Calibri"/>
              <a:sym typeface="Calibri"/>
            </a:endParaRPr>
          </a:p>
        </p:txBody>
      </p:sp>
      <p:cxnSp>
        <p:nvCxnSpPr>
          <p:cNvPr id="508" name="Google Shape;508;p42"/>
          <p:cNvCxnSpPr>
            <a:stCxn id="504" idx="2"/>
          </p:cNvCxnSpPr>
          <p:nvPr/>
        </p:nvCxnSpPr>
        <p:spPr>
          <a:xfrm>
            <a:off x="7147775" y="1923100"/>
            <a:ext cx="1257600" cy="1554900"/>
          </a:xfrm>
          <a:prstGeom prst="straightConnector1">
            <a:avLst/>
          </a:prstGeom>
          <a:noFill/>
          <a:ln w="28575" cap="flat" cmpd="sng">
            <a:solidFill>
              <a:schemeClr val="dk2"/>
            </a:solidFill>
            <a:prstDash val="solid"/>
            <a:round/>
            <a:headEnd type="none" w="med" len="med"/>
            <a:tailEnd type="triangle" w="med" len="med"/>
          </a:ln>
        </p:spPr>
      </p:cxnSp>
      <p:cxnSp>
        <p:nvCxnSpPr>
          <p:cNvPr id="509" name="Google Shape;509;p42"/>
          <p:cNvCxnSpPr>
            <a:stCxn id="507" idx="2"/>
          </p:cNvCxnSpPr>
          <p:nvPr/>
        </p:nvCxnSpPr>
        <p:spPr>
          <a:xfrm flipH="1">
            <a:off x="10509150" y="1923100"/>
            <a:ext cx="605700" cy="1601700"/>
          </a:xfrm>
          <a:prstGeom prst="straightConnector1">
            <a:avLst/>
          </a:prstGeom>
          <a:noFill/>
          <a:ln w="28575" cap="flat" cmpd="sng">
            <a:solidFill>
              <a:schemeClr val="dk2"/>
            </a:solidFill>
            <a:prstDash val="solid"/>
            <a:round/>
            <a:headEnd type="none" w="med" len="med"/>
            <a:tailEnd type="triangle" w="med" len="med"/>
          </a:ln>
        </p:spPr>
      </p:cxnSp>
      <p:cxnSp>
        <p:nvCxnSpPr>
          <p:cNvPr id="510" name="Google Shape;510;p42"/>
          <p:cNvCxnSpPr>
            <a:stCxn id="506" idx="0"/>
          </p:cNvCxnSpPr>
          <p:nvPr/>
        </p:nvCxnSpPr>
        <p:spPr>
          <a:xfrm rot="10800000" flipH="1">
            <a:off x="7534625" y="4646900"/>
            <a:ext cx="1029600" cy="842700"/>
          </a:xfrm>
          <a:prstGeom prst="straightConnector1">
            <a:avLst/>
          </a:prstGeom>
          <a:noFill/>
          <a:ln w="28575" cap="flat" cmpd="sng">
            <a:solidFill>
              <a:schemeClr val="dk2"/>
            </a:solidFill>
            <a:prstDash val="solid"/>
            <a:round/>
            <a:headEnd type="none" w="med" len="med"/>
            <a:tailEnd type="triangle" w="med" len="med"/>
          </a:ln>
        </p:spPr>
      </p:cxnSp>
      <p:cxnSp>
        <p:nvCxnSpPr>
          <p:cNvPr id="511" name="Google Shape;511;p42"/>
          <p:cNvCxnSpPr>
            <a:stCxn id="505" idx="0"/>
          </p:cNvCxnSpPr>
          <p:nvPr/>
        </p:nvCxnSpPr>
        <p:spPr>
          <a:xfrm rot="10800000">
            <a:off x="10396950" y="4646925"/>
            <a:ext cx="717900" cy="980100"/>
          </a:xfrm>
          <a:prstGeom prst="straightConnector1">
            <a:avLst/>
          </a:prstGeom>
          <a:noFill/>
          <a:ln w="28575" cap="flat" cmpd="sng">
            <a:solidFill>
              <a:schemeClr val="dk2"/>
            </a:solidFill>
            <a:prstDash val="solid"/>
            <a:round/>
            <a:headEnd type="none" w="med" len="med"/>
            <a:tailEnd type="triangle" w="med" len="med"/>
          </a:ln>
        </p:spPr>
      </p:cxnSp>
      <p:sp>
        <p:nvSpPr>
          <p:cNvPr id="512" name="Google Shape;512;p42"/>
          <p:cNvSpPr/>
          <p:nvPr/>
        </p:nvSpPr>
        <p:spPr>
          <a:xfrm>
            <a:off x="2113025" y="5581775"/>
            <a:ext cx="3422100" cy="89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1800">
                <a:latin typeface="Calibri"/>
                <a:ea typeface="Calibri"/>
                <a:cs typeface="Calibri"/>
                <a:sym typeface="Calibri"/>
              </a:rPr>
              <a:t>Precision = 0.5</a:t>
            </a:r>
            <a:endParaRPr sz="1800">
              <a:latin typeface="Calibri"/>
              <a:ea typeface="Calibri"/>
              <a:cs typeface="Calibri"/>
              <a:sym typeface="Calibri"/>
            </a:endParaRPr>
          </a:p>
          <a:p>
            <a:pPr marL="0" lvl="0" indent="0" algn="ctr" rtl="0">
              <a:spcBef>
                <a:spcPts val="0"/>
              </a:spcBef>
              <a:spcAft>
                <a:spcPts val="0"/>
              </a:spcAft>
              <a:buNone/>
            </a:pPr>
            <a:r>
              <a:rPr lang="en-IE" sz="1800">
                <a:latin typeface="Calibri"/>
                <a:ea typeface="Calibri"/>
                <a:cs typeface="Calibri"/>
                <a:sym typeface="Calibri"/>
              </a:rPr>
              <a:t>Recall = 0.9</a:t>
            </a:r>
            <a:endParaRPr sz="18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animEffect transition="in" filter="fade">
                                      <p:cBhvr>
                                        <p:cTn id="7" dur="1000"/>
                                        <p:tgtEl>
                                          <p:spTgt spid="504"/>
                                        </p:tgtEl>
                                      </p:cBhvr>
                                    </p:animEffect>
                                  </p:childTnLst>
                                </p:cTn>
                              </p:par>
                              <p:par>
                                <p:cTn id="8" presetID="10" presetClass="entr" presetSubtype="0" fill="hold" nodeType="withEffect">
                                  <p:stCondLst>
                                    <p:cond delay="0"/>
                                  </p:stCondLst>
                                  <p:childTnLst>
                                    <p:set>
                                      <p:cBhvr>
                                        <p:cTn id="9" dur="1" fill="hold">
                                          <p:stCondLst>
                                            <p:cond delay="0"/>
                                          </p:stCondLst>
                                        </p:cTn>
                                        <p:tgtEl>
                                          <p:spTgt spid="508"/>
                                        </p:tgtEl>
                                        <p:attrNameLst>
                                          <p:attrName>style.visibility</p:attrName>
                                        </p:attrNameLst>
                                      </p:cBhvr>
                                      <p:to>
                                        <p:strVal val="visible"/>
                                      </p:to>
                                    </p:set>
                                    <p:animEffect transition="in" filter="fade">
                                      <p:cBhvr>
                                        <p:cTn id="10" dur="1000"/>
                                        <p:tgtEl>
                                          <p:spTgt spid="5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9"/>
                                        </p:tgtEl>
                                        <p:attrNameLst>
                                          <p:attrName>style.visibility</p:attrName>
                                        </p:attrNameLst>
                                      </p:cBhvr>
                                      <p:to>
                                        <p:strVal val="visible"/>
                                      </p:to>
                                    </p:set>
                                    <p:animEffect transition="in" filter="fade">
                                      <p:cBhvr>
                                        <p:cTn id="15" dur="1000"/>
                                        <p:tgtEl>
                                          <p:spTgt spid="509"/>
                                        </p:tgtEl>
                                      </p:cBhvr>
                                    </p:animEffect>
                                  </p:childTnLst>
                                </p:cTn>
                              </p:par>
                              <p:par>
                                <p:cTn id="16" presetID="10" presetClass="entr" presetSubtype="0" fill="hold" nodeType="withEffect">
                                  <p:stCondLst>
                                    <p:cond delay="0"/>
                                  </p:stCondLst>
                                  <p:childTnLst>
                                    <p:set>
                                      <p:cBhvr>
                                        <p:cTn id="17" dur="1" fill="hold">
                                          <p:stCondLst>
                                            <p:cond delay="0"/>
                                          </p:stCondLst>
                                        </p:cTn>
                                        <p:tgtEl>
                                          <p:spTgt spid="507"/>
                                        </p:tgtEl>
                                        <p:attrNameLst>
                                          <p:attrName>style.visibility</p:attrName>
                                        </p:attrNameLst>
                                      </p:cBhvr>
                                      <p:to>
                                        <p:strVal val="visible"/>
                                      </p:to>
                                    </p:set>
                                    <p:animEffect transition="in" filter="fade">
                                      <p:cBhvr>
                                        <p:cTn id="18" dur="1000"/>
                                        <p:tgtEl>
                                          <p:spTgt spid="5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animEffect transition="in" filter="fade">
                                      <p:cBhvr>
                                        <p:cTn id="23" dur="1000"/>
                                        <p:tgtEl>
                                          <p:spTgt spid="510"/>
                                        </p:tgtEl>
                                      </p:cBhvr>
                                    </p:animEffect>
                                  </p:childTnLst>
                                </p:cTn>
                              </p:par>
                              <p:par>
                                <p:cTn id="24" presetID="10" presetClass="entr" presetSubtype="0" fill="hold" nodeType="withEffect">
                                  <p:stCondLst>
                                    <p:cond delay="0"/>
                                  </p:stCondLst>
                                  <p:childTnLst>
                                    <p:set>
                                      <p:cBhvr>
                                        <p:cTn id="25" dur="1" fill="hold">
                                          <p:stCondLst>
                                            <p:cond delay="0"/>
                                          </p:stCondLst>
                                        </p:cTn>
                                        <p:tgtEl>
                                          <p:spTgt spid="506"/>
                                        </p:tgtEl>
                                        <p:attrNameLst>
                                          <p:attrName>style.visibility</p:attrName>
                                        </p:attrNameLst>
                                      </p:cBhvr>
                                      <p:to>
                                        <p:strVal val="visible"/>
                                      </p:to>
                                    </p:set>
                                    <p:animEffect transition="in" filter="fade">
                                      <p:cBhvr>
                                        <p:cTn id="26" dur="1000"/>
                                        <p:tgtEl>
                                          <p:spTgt spid="50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1"/>
                                        </p:tgtEl>
                                        <p:attrNameLst>
                                          <p:attrName>style.visibility</p:attrName>
                                        </p:attrNameLst>
                                      </p:cBhvr>
                                      <p:to>
                                        <p:strVal val="visible"/>
                                      </p:to>
                                    </p:set>
                                    <p:animEffect transition="in" filter="fade">
                                      <p:cBhvr>
                                        <p:cTn id="31" dur="1000"/>
                                        <p:tgtEl>
                                          <p:spTgt spid="511"/>
                                        </p:tgtEl>
                                      </p:cBhvr>
                                    </p:animEffect>
                                  </p:childTnLst>
                                </p:cTn>
                              </p:par>
                              <p:par>
                                <p:cTn id="32" presetID="10" presetClass="entr" presetSubtype="0" fill="hold" nodeType="withEffect">
                                  <p:stCondLst>
                                    <p:cond delay="0"/>
                                  </p:stCondLst>
                                  <p:childTnLst>
                                    <p:set>
                                      <p:cBhvr>
                                        <p:cTn id="33" dur="1" fill="hold">
                                          <p:stCondLst>
                                            <p:cond delay="0"/>
                                          </p:stCondLst>
                                        </p:cTn>
                                        <p:tgtEl>
                                          <p:spTgt spid="505"/>
                                        </p:tgtEl>
                                        <p:attrNameLst>
                                          <p:attrName>style.visibility</p:attrName>
                                        </p:attrNameLst>
                                      </p:cBhvr>
                                      <p:to>
                                        <p:strVal val="visible"/>
                                      </p:to>
                                    </p:set>
                                    <p:animEffect transition="in" filter="fade">
                                      <p:cBhvr>
                                        <p:cTn id="34" dur="1000"/>
                                        <p:tgtEl>
                                          <p:spTgt spid="50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02"/>
                                        </p:tgtEl>
                                        <p:attrNameLst>
                                          <p:attrName>style.visibility</p:attrName>
                                        </p:attrNameLst>
                                      </p:cBhvr>
                                      <p:to>
                                        <p:strVal val="visible"/>
                                      </p:to>
                                    </p:set>
                                    <p:animEffect transition="in" filter="fade">
                                      <p:cBhvr>
                                        <p:cTn id="39" dur="1000"/>
                                        <p:tgtEl>
                                          <p:spTgt spid="50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03"/>
                                        </p:tgtEl>
                                        <p:attrNameLst>
                                          <p:attrName>style.visibility</p:attrName>
                                        </p:attrNameLst>
                                      </p:cBhvr>
                                      <p:to>
                                        <p:strVal val="visible"/>
                                      </p:to>
                                    </p:set>
                                    <p:animEffect transition="in" filter="fade">
                                      <p:cBhvr>
                                        <p:cTn id="44" dur="1000"/>
                                        <p:tgtEl>
                                          <p:spTgt spid="50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12"/>
                                        </p:tgtEl>
                                        <p:attrNameLst>
                                          <p:attrName>style.visibility</p:attrName>
                                        </p:attrNameLst>
                                      </p:cBhvr>
                                      <p:to>
                                        <p:strVal val="visible"/>
                                      </p:to>
                                    </p:set>
                                    <p:animEffect transition="in" filter="fade">
                                      <p:cBhvr>
                                        <p:cTn id="49" dur="1000"/>
                                        <p:tgtEl>
                                          <p:spTgt spid="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6"/>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Sentiment Analysis</a:t>
            </a:r>
            <a:endParaRPr/>
          </a:p>
        </p:txBody>
      </p:sp>
      <p:sp>
        <p:nvSpPr>
          <p:cNvPr id="251" name="Google Shape;251;p16"/>
          <p:cNvSpPr/>
          <p:nvPr/>
        </p:nvSpPr>
        <p:spPr>
          <a:xfrm>
            <a:off x="4867650" y="2298450"/>
            <a:ext cx="2456700" cy="2261100"/>
          </a:xfrm>
          <a:prstGeom prst="cube">
            <a:avLst>
              <a:gd name="adj" fmla="val 25000"/>
            </a:avLst>
          </a:prstGeom>
          <a:solidFill>
            <a:srgbClr val="3F3F3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4000" b="1">
                <a:solidFill>
                  <a:srgbClr val="FFFFFF"/>
                </a:solidFill>
                <a:latin typeface="Calibri"/>
                <a:ea typeface="Calibri"/>
                <a:cs typeface="Calibri"/>
                <a:sym typeface="Calibri"/>
              </a:rPr>
              <a:t>NLP</a:t>
            </a:r>
            <a:endParaRPr sz="4000" b="1">
              <a:solidFill>
                <a:srgbClr val="FFFFFF"/>
              </a:solidFill>
              <a:latin typeface="Calibri"/>
              <a:ea typeface="Calibri"/>
              <a:cs typeface="Calibri"/>
              <a:sym typeface="Calibri"/>
            </a:endParaRPr>
          </a:p>
        </p:txBody>
      </p:sp>
      <p:sp>
        <p:nvSpPr>
          <p:cNvPr id="252" name="Google Shape;252;p16"/>
          <p:cNvSpPr/>
          <p:nvPr/>
        </p:nvSpPr>
        <p:spPr>
          <a:xfrm>
            <a:off x="3742368" y="2963488"/>
            <a:ext cx="809700" cy="1172100"/>
          </a:xfrm>
          <a:prstGeom prst="rightArrow">
            <a:avLst>
              <a:gd name="adj1" fmla="val 50000"/>
              <a:gd name="adj2" fmla="val 50000"/>
            </a:avLst>
          </a:prstGeom>
          <a:solidFill>
            <a:srgbClr val="14914E"/>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7580933" y="2963497"/>
            <a:ext cx="809700" cy="1172100"/>
          </a:xfrm>
          <a:prstGeom prst="rightArrow">
            <a:avLst>
              <a:gd name="adj1" fmla="val 50000"/>
              <a:gd name="adj2" fmla="val 50000"/>
            </a:avLst>
          </a:prstGeom>
          <a:solidFill>
            <a:srgbClr val="99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9026300" y="3140050"/>
            <a:ext cx="2084400" cy="819000"/>
          </a:xfrm>
          <a:prstGeom prst="roundRect">
            <a:avLst>
              <a:gd name="adj" fmla="val 16667"/>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700">
                <a:latin typeface="Calibri"/>
                <a:ea typeface="Calibri"/>
                <a:cs typeface="Calibri"/>
                <a:sym typeface="Calibri"/>
              </a:rPr>
              <a:t>😃/🙁</a:t>
            </a:r>
            <a:endParaRPr sz="2700">
              <a:latin typeface="Calibri"/>
              <a:ea typeface="Calibri"/>
              <a:cs typeface="Calibri"/>
              <a:sym typeface="Calibri"/>
            </a:endParaRPr>
          </a:p>
        </p:txBody>
      </p:sp>
      <p:sp>
        <p:nvSpPr>
          <p:cNvPr id="255" name="Google Shape;255;p16"/>
          <p:cNvSpPr txBox="1"/>
          <p:nvPr/>
        </p:nvSpPr>
        <p:spPr>
          <a:xfrm>
            <a:off x="782475" y="2502850"/>
            <a:ext cx="2772900" cy="209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E" sz="3100" i="1">
                <a:latin typeface="Playfair Display"/>
                <a:ea typeface="Playfair Display"/>
                <a:cs typeface="Playfair Display"/>
                <a:sym typeface="Playfair Display"/>
              </a:rPr>
              <a:t>this is the most awesome product I have ever seen</a:t>
            </a:r>
            <a:endParaRPr sz="3100" i="1">
              <a:latin typeface="Playfair Display"/>
              <a:ea typeface="Playfair Display"/>
              <a:cs typeface="Playfair Display"/>
              <a:sym typeface="Playfair Display"/>
            </a:endParaRPr>
          </a:p>
        </p:txBody>
      </p:sp>
      <p:sp>
        <p:nvSpPr>
          <p:cNvPr id="256" name="Google Shape;256;p16"/>
          <p:cNvSpPr/>
          <p:nvPr/>
        </p:nvSpPr>
        <p:spPr>
          <a:xfrm>
            <a:off x="1178050" y="3029300"/>
            <a:ext cx="2001000" cy="570300"/>
          </a:xfrm>
          <a:prstGeom prst="ellipse">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1000"/>
                                        <p:tgtEl>
                                          <p:spTgt spid="256"/>
                                        </p:tgtEl>
                                        <p:attrNameLst>
                                          <p:attrName>ppt_w</p:attrName>
                                        </p:attrNameLst>
                                      </p:cBhvr>
                                      <p:tavLst>
                                        <p:tav tm="0">
                                          <p:val>
                                            <p:strVal val="0"/>
                                          </p:val>
                                        </p:tav>
                                        <p:tav tm="100000">
                                          <p:val>
                                            <p:strVal val="#ppt_w"/>
                                          </p:val>
                                        </p:tav>
                                      </p:tavLst>
                                    </p:anim>
                                    <p:anim calcmode="lin" valueType="num">
                                      <p:cBhvr additive="base">
                                        <p:cTn id="8" dur="1000"/>
                                        <p:tgtEl>
                                          <p:spTgt spid="25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3"/>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F-Measure</a:t>
            </a:r>
            <a:endParaRPr/>
          </a:p>
        </p:txBody>
      </p:sp>
      <p:sp>
        <p:nvSpPr>
          <p:cNvPr id="519" name="Google Shape;519;p43"/>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We would like to combine precision and recall</a:t>
            </a:r>
            <a:endParaRPr/>
          </a:p>
          <a:p>
            <a:pPr marL="0" lvl="0" indent="0" algn="l" rtl="0">
              <a:spcBef>
                <a:spcPts val="1000"/>
              </a:spcBef>
              <a:spcAft>
                <a:spcPts val="0"/>
              </a:spcAft>
              <a:buNone/>
            </a:pPr>
            <a:r>
              <a:rPr lang="en-IE"/>
              <a:t>We can always achieve 100% recall or 100% precision… how?</a:t>
            </a:r>
            <a:endParaRPr/>
          </a:p>
          <a:p>
            <a:pPr marL="457200" lvl="0" indent="-406400" algn="l" rtl="0">
              <a:spcBef>
                <a:spcPts val="1000"/>
              </a:spcBef>
              <a:spcAft>
                <a:spcPts val="0"/>
              </a:spcAft>
              <a:buSzPts val="2800"/>
              <a:buChar char="●"/>
            </a:pPr>
            <a:r>
              <a:rPr lang="en-IE"/>
              <a:t>Always predict true or false</a:t>
            </a:r>
            <a:endParaRPr/>
          </a:p>
          <a:p>
            <a:pPr marL="0" lvl="0" indent="0" algn="l" rtl="0">
              <a:spcBef>
                <a:spcPts val="1000"/>
              </a:spcBef>
              <a:spcAft>
                <a:spcPts val="0"/>
              </a:spcAft>
              <a:buNone/>
            </a:pPr>
            <a:r>
              <a:rPr lang="en-IE"/>
              <a:t>So we can’t just use mean of precision and recall</a:t>
            </a:r>
            <a:endParaRPr/>
          </a:p>
          <a:p>
            <a:pPr marL="0" lvl="0" indent="0" algn="l" rtl="0">
              <a:spcBef>
                <a:spcPts val="1000"/>
              </a:spcBef>
              <a:spcAft>
                <a:spcPts val="0"/>
              </a:spcAft>
              <a:buNone/>
            </a:pPr>
            <a:r>
              <a:rPr lang="en-IE"/>
              <a:t>Instead we use the </a:t>
            </a:r>
            <a:r>
              <a:rPr lang="en-IE" b="1"/>
              <a:t>harmonic</a:t>
            </a:r>
            <a:r>
              <a:rPr lang="en-IE"/>
              <a:t> mean</a:t>
            </a:r>
            <a:endParaRPr/>
          </a:p>
        </p:txBody>
      </p:sp>
      <p:pic>
        <p:nvPicPr>
          <p:cNvPr id="520" name="Google Shape;520;p43"/>
          <p:cNvPicPr preferRelativeResize="0"/>
          <p:nvPr/>
        </p:nvPicPr>
        <p:blipFill>
          <a:blip r:embed="rId3">
            <a:alphaModFix/>
          </a:blip>
          <a:stretch>
            <a:fillRect/>
          </a:stretch>
        </p:blipFill>
        <p:spPr>
          <a:xfrm>
            <a:off x="2146338" y="4762850"/>
            <a:ext cx="7899336" cy="914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9">
                                            <p:txEl>
                                              <p:pRg st="0" end="0"/>
                                            </p:txEl>
                                          </p:spTgt>
                                        </p:tgtEl>
                                        <p:attrNameLst>
                                          <p:attrName>style.visibility</p:attrName>
                                        </p:attrNameLst>
                                      </p:cBhvr>
                                      <p:to>
                                        <p:strVal val="visible"/>
                                      </p:to>
                                    </p:set>
                                    <p:animEffect transition="in" filter="fade">
                                      <p:cBhvr>
                                        <p:cTn id="7" dur="1000"/>
                                        <p:tgtEl>
                                          <p:spTgt spid="5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9">
                                            <p:txEl>
                                              <p:pRg st="1" end="1"/>
                                            </p:txEl>
                                          </p:spTgt>
                                        </p:tgtEl>
                                        <p:attrNameLst>
                                          <p:attrName>style.visibility</p:attrName>
                                        </p:attrNameLst>
                                      </p:cBhvr>
                                      <p:to>
                                        <p:strVal val="visible"/>
                                      </p:to>
                                    </p:set>
                                    <p:animEffect transition="in" filter="fade">
                                      <p:cBhvr>
                                        <p:cTn id="12" dur="1000"/>
                                        <p:tgtEl>
                                          <p:spTgt spid="5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9">
                                            <p:txEl>
                                              <p:pRg st="2" end="2"/>
                                            </p:txEl>
                                          </p:spTgt>
                                        </p:tgtEl>
                                        <p:attrNameLst>
                                          <p:attrName>style.visibility</p:attrName>
                                        </p:attrNameLst>
                                      </p:cBhvr>
                                      <p:to>
                                        <p:strVal val="visible"/>
                                      </p:to>
                                    </p:set>
                                    <p:animEffect transition="in" filter="fade">
                                      <p:cBhvr>
                                        <p:cTn id="17" dur="1000"/>
                                        <p:tgtEl>
                                          <p:spTgt spid="5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9">
                                            <p:txEl>
                                              <p:pRg st="3" end="3"/>
                                            </p:txEl>
                                          </p:spTgt>
                                        </p:tgtEl>
                                        <p:attrNameLst>
                                          <p:attrName>style.visibility</p:attrName>
                                        </p:attrNameLst>
                                      </p:cBhvr>
                                      <p:to>
                                        <p:strVal val="visible"/>
                                      </p:to>
                                    </p:set>
                                    <p:animEffect transition="in" filter="fade">
                                      <p:cBhvr>
                                        <p:cTn id="22" dur="1000"/>
                                        <p:tgtEl>
                                          <p:spTgt spid="5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9">
                                            <p:txEl>
                                              <p:pRg st="4" end="4"/>
                                            </p:txEl>
                                          </p:spTgt>
                                        </p:tgtEl>
                                        <p:attrNameLst>
                                          <p:attrName>style.visibility</p:attrName>
                                        </p:attrNameLst>
                                      </p:cBhvr>
                                      <p:to>
                                        <p:strVal val="visible"/>
                                      </p:to>
                                    </p:set>
                                    <p:animEffect transition="in" filter="fade">
                                      <p:cBhvr>
                                        <p:cTn id="27" dur="1000"/>
                                        <p:tgtEl>
                                          <p:spTgt spid="5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0"/>
                                        </p:tgtEl>
                                        <p:attrNameLst>
                                          <p:attrName>style.visibility</p:attrName>
                                        </p:attrNameLst>
                                      </p:cBhvr>
                                      <p:to>
                                        <p:strVal val="visible"/>
                                      </p:to>
                                    </p:set>
                                    <p:animEffect transition="in" filter="fade">
                                      <p:cBhvr>
                                        <p:cTn id="32" dur="10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4"/>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F-Measure</a:t>
            </a:r>
            <a:endParaRPr/>
          </a:p>
        </p:txBody>
      </p:sp>
      <p:sp>
        <p:nvSpPr>
          <p:cNvPr id="527" name="Google Shape;527;p44"/>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There is a generalization of F-Measure called F</a:t>
            </a:r>
            <a:r>
              <a:rPr lang="en-IE" baseline="-25000"/>
              <a:t>β</a:t>
            </a:r>
            <a:r>
              <a:rPr lang="en-IE"/>
              <a:t>-Measure that balances between precision and recall</a:t>
            </a:r>
            <a:endParaRPr/>
          </a:p>
          <a:p>
            <a:pPr marL="0" lvl="0" indent="0" algn="l" rtl="0">
              <a:spcBef>
                <a:spcPts val="1000"/>
              </a:spcBef>
              <a:spcAft>
                <a:spcPts val="0"/>
              </a:spcAft>
              <a:buNone/>
            </a:pPr>
            <a:endParaRPr/>
          </a:p>
          <a:p>
            <a:pPr marL="0" lvl="0" indent="0" algn="l" rtl="0">
              <a:spcBef>
                <a:spcPts val="1000"/>
              </a:spcBef>
              <a:spcAft>
                <a:spcPts val="0"/>
              </a:spcAft>
              <a:buNone/>
            </a:pPr>
            <a:r>
              <a:rPr lang="en-IE"/>
              <a:t>Either </a:t>
            </a:r>
            <a:r>
              <a:rPr lang="en-IE" i="1"/>
              <a:t>P ≤ FM ≤ R</a:t>
            </a:r>
            <a:r>
              <a:rPr lang="en-IE"/>
              <a:t> or </a:t>
            </a:r>
            <a:r>
              <a:rPr lang="en-IE" i="1"/>
              <a:t>R ≤ FM ≤ P</a:t>
            </a:r>
            <a:endParaRPr i="1"/>
          </a:p>
          <a:p>
            <a:pPr marL="0" lvl="0" indent="0" algn="l" rtl="0">
              <a:spcBef>
                <a:spcPts val="1000"/>
              </a:spcBef>
              <a:spcAft>
                <a:spcPts val="0"/>
              </a:spcAft>
              <a:buNone/>
            </a:pPr>
            <a:endParaRPr/>
          </a:p>
          <a:p>
            <a:pPr marL="0" lvl="0" indent="0" algn="l" rtl="0">
              <a:spcBef>
                <a:spcPts val="1000"/>
              </a:spcBef>
              <a:spcAft>
                <a:spcPts val="0"/>
              </a:spcAft>
              <a:buNone/>
            </a:pPr>
            <a:r>
              <a:rPr lang="en-IE"/>
              <a:t>If </a:t>
            </a:r>
            <a:r>
              <a:rPr lang="en-IE" i="1"/>
              <a:t>P=0</a:t>
            </a:r>
            <a:r>
              <a:rPr lang="en-IE"/>
              <a:t> or </a:t>
            </a:r>
            <a:r>
              <a:rPr lang="en-IE" i="1"/>
              <a:t>R=0</a:t>
            </a:r>
            <a:r>
              <a:rPr lang="en-IE"/>
              <a:t> then </a:t>
            </a:r>
            <a:r>
              <a:rPr lang="en-IE" i="1"/>
              <a:t>FM=0</a:t>
            </a:r>
            <a:endParaRPr i="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5"/>
          <p:cNvSpPr txBox="1">
            <a:spLocks noGrp="1"/>
          </p:cNvSpPr>
          <p:nvPr>
            <p:ph type="ctrTitle"/>
          </p:nvPr>
        </p:nvSpPr>
        <p:spPr>
          <a:xfrm>
            <a:off x="6779669" y="731126"/>
            <a:ext cx="5162100" cy="22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Text Classification</a:t>
            </a:r>
            <a:endParaRPr/>
          </a:p>
        </p:txBody>
      </p:sp>
      <p:sp>
        <p:nvSpPr>
          <p:cNvPr id="534" name="Google Shape;534;p45"/>
          <p:cNvSpPr txBox="1">
            <a:spLocks noGrp="1"/>
          </p:cNvSpPr>
          <p:nvPr>
            <p:ph type="subTitle" idx="1"/>
          </p:nvPr>
        </p:nvSpPr>
        <p:spPr>
          <a:xfrm>
            <a:off x="6815555" y="3111500"/>
            <a:ext cx="5126100" cy="2870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Examples (Part 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6"/>
          <p:cNvSpPr txBox="1">
            <a:spLocks noGrp="1"/>
          </p:cNvSpPr>
          <p:nvPr>
            <p:ph type="ctrTitle"/>
          </p:nvPr>
        </p:nvSpPr>
        <p:spPr>
          <a:xfrm>
            <a:off x="6779675" y="731124"/>
            <a:ext cx="5162100" cy="52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Improving Text Classification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Stopwords</a:t>
            </a:r>
            <a:endParaRPr/>
          </a:p>
        </p:txBody>
      </p:sp>
      <p:sp>
        <p:nvSpPr>
          <p:cNvPr id="547" name="Google Shape;547;p47"/>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High frequency words are often not useful</a:t>
            </a:r>
            <a:endParaRPr/>
          </a:p>
          <a:p>
            <a:pPr marL="457200" lvl="0" indent="-406400" algn="l" rtl="0">
              <a:spcBef>
                <a:spcPts val="1000"/>
              </a:spcBef>
              <a:spcAft>
                <a:spcPts val="0"/>
              </a:spcAft>
              <a:buSzPts val="2800"/>
              <a:buChar char="•"/>
            </a:pPr>
            <a:r>
              <a:rPr lang="en-IE"/>
              <a:t>They occur in all documents</a:t>
            </a:r>
            <a:endParaRPr/>
          </a:p>
          <a:p>
            <a:pPr marL="457200" lvl="0" indent="-406400" algn="l" rtl="0">
              <a:spcBef>
                <a:spcPts val="0"/>
              </a:spcBef>
              <a:spcAft>
                <a:spcPts val="0"/>
              </a:spcAft>
              <a:buSzPts val="2800"/>
              <a:buChar char="•"/>
            </a:pPr>
            <a:r>
              <a:rPr lang="en-IE"/>
              <a:t>Most applications don’t need them</a:t>
            </a:r>
            <a:endParaRPr/>
          </a:p>
          <a:p>
            <a:pPr marL="0" lvl="0" indent="0" algn="l" rtl="0">
              <a:spcBef>
                <a:spcPts val="1000"/>
              </a:spcBef>
              <a:spcAft>
                <a:spcPts val="0"/>
              </a:spcAft>
              <a:buNone/>
            </a:pPr>
            <a:endParaRPr/>
          </a:p>
          <a:p>
            <a:pPr marL="0" lvl="0" indent="0" algn="l" rtl="0">
              <a:spcBef>
                <a:spcPts val="1000"/>
              </a:spcBef>
              <a:spcAft>
                <a:spcPts val="0"/>
              </a:spcAft>
              <a:buNone/>
            </a:pPr>
            <a:r>
              <a:rPr lang="en-IE"/>
              <a:t>We can manually remove them (stopword removal)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7">
                                            <p:txEl>
                                              <p:pRg st="0" end="0"/>
                                            </p:txEl>
                                          </p:spTgt>
                                        </p:tgtEl>
                                        <p:attrNameLst>
                                          <p:attrName>style.visibility</p:attrName>
                                        </p:attrNameLst>
                                      </p:cBhvr>
                                      <p:to>
                                        <p:strVal val="visible"/>
                                      </p:to>
                                    </p:set>
                                    <p:animEffect transition="in" filter="fade">
                                      <p:cBhvr>
                                        <p:cTn id="7" dur="1000"/>
                                        <p:tgtEl>
                                          <p:spTgt spid="5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7">
                                            <p:txEl>
                                              <p:pRg st="1" end="1"/>
                                            </p:txEl>
                                          </p:spTgt>
                                        </p:tgtEl>
                                        <p:attrNameLst>
                                          <p:attrName>style.visibility</p:attrName>
                                        </p:attrNameLst>
                                      </p:cBhvr>
                                      <p:to>
                                        <p:strVal val="visible"/>
                                      </p:to>
                                    </p:set>
                                    <p:animEffect transition="in" filter="fade">
                                      <p:cBhvr>
                                        <p:cTn id="12" dur="1000"/>
                                        <p:tgtEl>
                                          <p:spTgt spid="5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7">
                                            <p:txEl>
                                              <p:pRg st="2" end="2"/>
                                            </p:txEl>
                                          </p:spTgt>
                                        </p:tgtEl>
                                        <p:attrNameLst>
                                          <p:attrName>style.visibility</p:attrName>
                                        </p:attrNameLst>
                                      </p:cBhvr>
                                      <p:to>
                                        <p:strVal val="visible"/>
                                      </p:to>
                                    </p:set>
                                    <p:animEffect transition="in" filter="fade">
                                      <p:cBhvr>
                                        <p:cTn id="17" dur="1000"/>
                                        <p:tgtEl>
                                          <p:spTgt spid="5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7">
                                            <p:txEl>
                                              <p:pRg st="3" end="3"/>
                                            </p:txEl>
                                          </p:spTgt>
                                        </p:tgtEl>
                                        <p:attrNameLst>
                                          <p:attrName>style.visibility</p:attrName>
                                        </p:attrNameLst>
                                      </p:cBhvr>
                                      <p:to>
                                        <p:strVal val="visible"/>
                                      </p:to>
                                    </p:set>
                                    <p:animEffect transition="in" filter="fade">
                                      <p:cBhvr>
                                        <p:cTn id="22" dur="1000"/>
                                        <p:tgtEl>
                                          <p:spTgt spid="5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7">
                                            <p:txEl>
                                              <p:pRg st="4" end="4"/>
                                            </p:txEl>
                                          </p:spTgt>
                                        </p:tgtEl>
                                        <p:attrNameLst>
                                          <p:attrName>style.visibility</p:attrName>
                                        </p:attrNameLst>
                                      </p:cBhvr>
                                      <p:to>
                                        <p:strVal val="visible"/>
                                      </p:to>
                                    </p:set>
                                    <p:animEffect transition="in" filter="fade">
                                      <p:cBhvr>
                                        <p:cTn id="27" dur="1000"/>
                                        <p:tgtEl>
                                          <p:spTgt spid="5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8"/>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Document Frequency</a:t>
            </a:r>
            <a:endParaRPr/>
          </a:p>
        </p:txBody>
      </p:sp>
      <p:sp>
        <p:nvSpPr>
          <p:cNvPr id="554" name="Google Shape;554;p48"/>
          <p:cNvSpPr txBox="1">
            <a:spLocks noGrp="1"/>
          </p:cNvSpPr>
          <p:nvPr>
            <p:ph type="body" idx="1"/>
          </p:nvPr>
        </p:nvSpPr>
        <p:spPr>
          <a:xfrm>
            <a:off x="838200" y="18256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Document frequency is the proportion of documents that contain a word</a:t>
            </a:r>
            <a:endParaRPr/>
          </a:p>
          <a:p>
            <a:pPr marL="0" lvl="0" indent="0" algn="l" rtl="0">
              <a:spcBef>
                <a:spcPts val="1000"/>
              </a:spcBef>
              <a:spcAft>
                <a:spcPts val="0"/>
              </a:spcAft>
              <a:buNone/>
            </a:pPr>
            <a:endParaRPr/>
          </a:p>
          <a:p>
            <a:pPr marL="0" lvl="0" indent="0" algn="l" rtl="0">
              <a:spcBef>
                <a:spcPts val="1000"/>
              </a:spcBef>
              <a:spcAft>
                <a:spcPts val="0"/>
              </a:spcAft>
              <a:buNone/>
            </a:pPr>
            <a:r>
              <a:rPr lang="en-IE"/>
              <a:t>How can we use this to weight common terms?</a:t>
            </a:r>
            <a:endParaRPr/>
          </a:p>
        </p:txBody>
      </p:sp>
      <p:sp>
        <p:nvSpPr>
          <p:cNvPr id="555" name="Google Shape;555;p48"/>
          <p:cNvSpPr txBox="1"/>
          <p:nvPr/>
        </p:nvSpPr>
        <p:spPr>
          <a:xfrm>
            <a:off x="9134650" y="3749225"/>
            <a:ext cx="23748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sz="2100">
                <a:latin typeface="Calibri"/>
                <a:ea typeface="Calibri"/>
                <a:cs typeface="Calibri"/>
                <a:sym typeface="Calibri"/>
              </a:rPr>
              <a:t>Number of documents containing w</a:t>
            </a:r>
            <a:endParaRPr sz="2100">
              <a:latin typeface="Calibri"/>
              <a:ea typeface="Calibri"/>
              <a:cs typeface="Calibri"/>
              <a:sym typeface="Calibri"/>
            </a:endParaRPr>
          </a:p>
        </p:txBody>
      </p:sp>
      <p:sp>
        <p:nvSpPr>
          <p:cNvPr id="556" name="Google Shape;556;p48"/>
          <p:cNvSpPr txBox="1"/>
          <p:nvPr/>
        </p:nvSpPr>
        <p:spPr>
          <a:xfrm>
            <a:off x="9134650" y="5023325"/>
            <a:ext cx="2374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sz="2100">
                <a:latin typeface="Calibri"/>
                <a:ea typeface="Calibri"/>
                <a:cs typeface="Calibri"/>
                <a:sym typeface="Calibri"/>
              </a:rPr>
              <a:t>Total number of documents</a:t>
            </a:r>
            <a:endParaRPr sz="2100">
              <a:latin typeface="Calibri"/>
              <a:ea typeface="Calibri"/>
              <a:cs typeface="Calibri"/>
              <a:sym typeface="Calibri"/>
            </a:endParaRPr>
          </a:p>
        </p:txBody>
      </p:sp>
      <p:cxnSp>
        <p:nvCxnSpPr>
          <p:cNvPr id="557" name="Google Shape;557;p48"/>
          <p:cNvCxnSpPr>
            <a:stCxn id="555" idx="1"/>
          </p:cNvCxnSpPr>
          <p:nvPr/>
        </p:nvCxnSpPr>
        <p:spPr>
          <a:xfrm flipH="1">
            <a:off x="7498450" y="4326425"/>
            <a:ext cx="1636200" cy="339000"/>
          </a:xfrm>
          <a:prstGeom prst="straightConnector1">
            <a:avLst/>
          </a:prstGeom>
          <a:noFill/>
          <a:ln w="38100" cap="flat" cmpd="sng">
            <a:solidFill>
              <a:schemeClr val="dk2"/>
            </a:solidFill>
            <a:prstDash val="solid"/>
            <a:round/>
            <a:headEnd type="none" w="med" len="med"/>
            <a:tailEnd type="triangle" w="med" len="med"/>
          </a:ln>
        </p:spPr>
      </p:cxnSp>
      <p:cxnSp>
        <p:nvCxnSpPr>
          <p:cNvPr id="558" name="Google Shape;558;p48"/>
          <p:cNvCxnSpPr>
            <a:stCxn id="556" idx="1"/>
          </p:cNvCxnSpPr>
          <p:nvPr/>
        </p:nvCxnSpPr>
        <p:spPr>
          <a:xfrm rot="10800000">
            <a:off x="7545250" y="5160875"/>
            <a:ext cx="1589400" cy="278100"/>
          </a:xfrm>
          <a:prstGeom prst="straightConnector1">
            <a:avLst/>
          </a:prstGeom>
          <a:noFill/>
          <a:ln w="38100" cap="flat" cmpd="sng">
            <a:solidFill>
              <a:schemeClr val="dk2"/>
            </a:solidFill>
            <a:prstDash val="solid"/>
            <a:round/>
            <a:headEnd type="none" w="med" len="med"/>
            <a:tailEnd type="triangle" w="med" len="med"/>
          </a:ln>
        </p:spPr>
      </p:cxnSp>
      <p:pic>
        <p:nvPicPr>
          <p:cNvPr id="559" name="Google Shape;559;p48"/>
          <p:cNvPicPr preferRelativeResize="0"/>
          <p:nvPr/>
        </p:nvPicPr>
        <p:blipFill>
          <a:blip r:embed="rId3">
            <a:alphaModFix/>
          </a:blip>
          <a:stretch>
            <a:fillRect/>
          </a:stretch>
        </p:blipFill>
        <p:spPr>
          <a:xfrm>
            <a:off x="4458256" y="4451125"/>
            <a:ext cx="3040196" cy="831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animEffect transition="in" filter="fade">
                                      <p:cBhvr>
                                        <p:cTn id="7" dur="1000"/>
                                        <p:tgtEl>
                                          <p:spTgt spid="5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4">
                                            <p:txEl>
                                              <p:pRg st="1" end="1"/>
                                            </p:txEl>
                                          </p:spTgt>
                                        </p:tgtEl>
                                        <p:attrNameLst>
                                          <p:attrName>style.visibility</p:attrName>
                                        </p:attrNameLst>
                                      </p:cBhvr>
                                      <p:to>
                                        <p:strVal val="visible"/>
                                      </p:to>
                                    </p:set>
                                    <p:animEffect transition="in" filter="fade">
                                      <p:cBhvr>
                                        <p:cTn id="12" dur="1000"/>
                                        <p:tgtEl>
                                          <p:spTgt spid="5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4">
                                            <p:txEl>
                                              <p:pRg st="2" end="2"/>
                                            </p:txEl>
                                          </p:spTgt>
                                        </p:tgtEl>
                                        <p:attrNameLst>
                                          <p:attrName>style.visibility</p:attrName>
                                        </p:attrNameLst>
                                      </p:cBhvr>
                                      <p:to>
                                        <p:strVal val="visible"/>
                                      </p:to>
                                    </p:set>
                                    <p:animEffect transition="in" filter="fade">
                                      <p:cBhvr>
                                        <p:cTn id="17" dur="1000"/>
                                        <p:tgtEl>
                                          <p:spTgt spid="5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9"/>
                                        </p:tgtEl>
                                        <p:attrNameLst>
                                          <p:attrName>style.visibility</p:attrName>
                                        </p:attrNameLst>
                                      </p:cBhvr>
                                      <p:to>
                                        <p:strVal val="visible"/>
                                      </p:to>
                                    </p:set>
                                    <p:animEffect transition="in" filter="fade">
                                      <p:cBhvr>
                                        <p:cTn id="22" dur="1000"/>
                                        <p:tgtEl>
                                          <p:spTgt spid="5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5"/>
                                        </p:tgtEl>
                                        <p:attrNameLst>
                                          <p:attrName>style.visibility</p:attrName>
                                        </p:attrNameLst>
                                      </p:cBhvr>
                                      <p:to>
                                        <p:strVal val="visible"/>
                                      </p:to>
                                    </p:set>
                                    <p:animEffect transition="in" filter="fade">
                                      <p:cBhvr>
                                        <p:cTn id="27" dur="1000"/>
                                        <p:tgtEl>
                                          <p:spTgt spid="555"/>
                                        </p:tgtEl>
                                      </p:cBhvr>
                                    </p:animEffect>
                                  </p:childTnLst>
                                </p:cTn>
                              </p:par>
                              <p:par>
                                <p:cTn id="28" presetID="10" presetClass="entr" presetSubtype="0" fill="hold" nodeType="withEffect">
                                  <p:stCondLst>
                                    <p:cond delay="0"/>
                                  </p:stCondLst>
                                  <p:childTnLst>
                                    <p:set>
                                      <p:cBhvr>
                                        <p:cTn id="29" dur="1" fill="hold">
                                          <p:stCondLst>
                                            <p:cond delay="0"/>
                                          </p:stCondLst>
                                        </p:cTn>
                                        <p:tgtEl>
                                          <p:spTgt spid="557"/>
                                        </p:tgtEl>
                                        <p:attrNameLst>
                                          <p:attrName>style.visibility</p:attrName>
                                        </p:attrNameLst>
                                      </p:cBhvr>
                                      <p:to>
                                        <p:strVal val="visible"/>
                                      </p:to>
                                    </p:set>
                                    <p:animEffect transition="in" filter="fade">
                                      <p:cBhvr>
                                        <p:cTn id="30" dur="1000"/>
                                        <p:tgtEl>
                                          <p:spTgt spid="5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6"/>
                                        </p:tgtEl>
                                        <p:attrNameLst>
                                          <p:attrName>style.visibility</p:attrName>
                                        </p:attrNameLst>
                                      </p:cBhvr>
                                      <p:to>
                                        <p:strVal val="visible"/>
                                      </p:to>
                                    </p:set>
                                    <p:animEffect transition="in" filter="fade">
                                      <p:cBhvr>
                                        <p:cTn id="35" dur="1000"/>
                                        <p:tgtEl>
                                          <p:spTgt spid="556"/>
                                        </p:tgtEl>
                                      </p:cBhvr>
                                    </p:animEffect>
                                  </p:childTnLst>
                                </p:cTn>
                              </p:par>
                              <p:par>
                                <p:cTn id="36" presetID="10" presetClass="entr" presetSubtype="0" fill="hold" nodeType="withEffect">
                                  <p:stCondLst>
                                    <p:cond delay="0"/>
                                  </p:stCondLst>
                                  <p:childTnLst>
                                    <p:set>
                                      <p:cBhvr>
                                        <p:cTn id="37" dur="1" fill="hold">
                                          <p:stCondLst>
                                            <p:cond delay="0"/>
                                          </p:stCondLst>
                                        </p:cTn>
                                        <p:tgtEl>
                                          <p:spTgt spid="558"/>
                                        </p:tgtEl>
                                        <p:attrNameLst>
                                          <p:attrName>style.visibility</p:attrName>
                                        </p:attrNameLst>
                                      </p:cBhvr>
                                      <p:to>
                                        <p:strVal val="visible"/>
                                      </p:to>
                                    </p:set>
                                    <p:animEffect transition="in" filter="fade">
                                      <p:cBhvr>
                                        <p:cTn id="38" dur="10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9"/>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TF-IDF</a:t>
            </a:r>
            <a:endParaRPr/>
          </a:p>
        </p:txBody>
      </p:sp>
      <p:sp>
        <p:nvSpPr>
          <p:cNvPr id="566" name="Google Shape;566;p49"/>
          <p:cNvSpPr txBox="1">
            <a:spLocks noGrp="1"/>
          </p:cNvSpPr>
          <p:nvPr>
            <p:ph type="body" idx="1"/>
          </p:nvPr>
        </p:nvSpPr>
        <p:spPr>
          <a:xfrm>
            <a:off x="838200" y="1749425"/>
            <a:ext cx="10515600" cy="3813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This is often combined into a single score</a:t>
            </a:r>
            <a:endParaRPr/>
          </a:p>
          <a:p>
            <a:pPr marL="0" lvl="0" indent="0" algn="l" rtl="0">
              <a:spcBef>
                <a:spcPts val="1000"/>
              </a:spcBef>
              <a:spcAft>
                <a:spcPts val="0"/>
              </a:spcAft>
              <a:buNone/>
            </a:pPr>
            <a:r>
              <a:rPr lang="en-IE"/>
              <a:t>	TF-IDF = Term Frequency Inverse Document Frequency</a:t>
            </a:r>
            <a:endParaRPr/>
          </a:p>
        </p:txBody>
      </p:sp>
      <p:pic>
        <p:nvPicPr>
          <p:cNvPr id="567" name="Google Shape;567;p49"/>
          <p:cNvPicPr preferRelativeResize="0"/>
          <p:nvPr/>
        </p:nvPicPr>
        <p:blipFill>
          <a:blip r:embed="rId3">
            <a:alphaModFix/>
          </a:blip>
          <a:stretch>
            <a:fillRect/>
          </a:stretch>
        </p:blipFill>
        <p:spPr>
          <a:xfrm>
            <a:off x="2751288" y="4510425"/>
            <a:ext cx="6689445" cy="914275"/>
          </a:xfrm>
          <a:prstGeom prst="rect">
            <a:avLst/>
          </a:prstGeom>
          <a:noFill/>
          <a:ln>
            <a:noFill/>
          </a:ln>
        </p:spPr>
      </p:pic>
      <p:pic>
        <p:nvPicPr>
          <p:cNvPr id="568" name="Google Shape;568;p49"/>
          <p:cNvPicPr preferRelativeResize="0"/>
          <p:nvPr/>
        </p:nvPicPr>
        <p:blipFill>
          <a:blip r:embed="rId4">
            <a:alphaModFix/>
          </a:blip>
          <a:stretch>
            <a:fillRect/>
          </a:stretch>
        </p:blipFill>
        <p:spPr>
          <a:xfrm>
            <a:off x="3467475" y="3229500"/>
            <a:ext cx="5257081" cy="914275"/>
          </a:xfrm>
          <a:prstGeom prst="rect">
            <a:avLst/>
          </a:prstGeom>
          <a:noFill/>
          <a:ln>
            <a:noFill/>
          </a:ln>
        </p:spPr>
      </p:pic>
      <p:sp>
        <p:nvSpPr>
          <p:cNvPr id="569" name="Google Shape;569;p49"/>
          <p:cNvSpPr/>
          <p:nvPr/>
        </p:nvSpPr>
        <p:spPr>
          <a:xfrm>
            <a:off x="6657000" y="5791350"/>
            <a:ext cx="5257200" cy="91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E" sz="1900" i="1">
                <a:latin typeface="Calibri"/>
                <a:ea typeface="Calibri"/>
                <a:cs typeface="Calibri"/>
                <a:sym typeface="Calibri"/>
              </a:rPr>
              <a:t>Note: There are a lot of variants of TF-IDF, these are the two implemented by SciKit Learn</a:t>
            </a:r>
            <a:endParaRPr sz="1900" i="1">
              <a:latin typeface="Calibri"/>
              <a:ea typeface="Calibri"/>
              <a:cs typeface="Calibri"/>
              <a:sym typeface="Calibri"/>
            </a:endParaRPr>
          </a:p>
        </p:txBody>
      </p:sp>
      <p:sp>
        <p:nvSpPr>
          <p:cNvPr id="570" name="Google Shape;570;p49"/>
          <p:cNvSpPr txBox="1"/>
          <p:nvPr/>
        </p:nvSpPr>
        <p:spPr>
          <a:xfrm>
            <a:off x="302075" y="3927400"/>
            <a:ext cx="2374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sz="2100">
                <a:latin typeface="Calibri"/>
                <a:ea typeface="Calibri"/>
                <a:cs typeface="Calibri"/>
                <a:sym typeface="Calibri"/>
              </a:rPr>
              <a:t>Occurrences of w in current document</a:t>
            </a:r>
            <a:endParaRPr sz="2100">
              <a:latin typeface="Calibri"/>
              <a:ea typeface="Calibri"/>
              <a:cs typeface="Calibri"/>
              <a:sym typeface="Calibri"/>
            </a:endParaRPr>
          </a:p>
        </p:txBody>
      </p:sp>
      <p:cxnSp>
        <p:nvCxnSpPr>
          <p:cNvPr id="571" name="Google Shape;571;p49"/>
          <p:cNvCxnSpPr>
            <a:stCxn id="570" idx="3"/>
          </p:cNvCxnSpPr>
          <p:nvPr/>
        </p:nvCxnSpPr>
        <p:spPr>
          <a:xfrm rot="10800000" flipH="1">
            <a:off x="2676875" y="3889750"/>
            <a:ext cx="2431800" cy="4533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xEl>
                                              <p:pRg st="0" end="0"/>
                                            </p:txEl>
                                          </p:spTgt>
                                        </p:tgtEl>
                                        <p:attrNameLst>
                                          <p:attrName>style.visibility</p:attrName>
                                        </p:attrNameLst>
                                      </p:cBhvr>
                                      <p:to>
                                        <p:strVal val="visible"/>
                                      </p:to>
                                    </p:set>
                                    <p:animEffect transition="in" filter="fade">
                                      <p:cBhvr>
                                        <p:cTn id="7" dur="1000"/>
                                        <p:tgtEl>
                                          <p:spTgt spid="5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6">
                                            <p:txEl>
                                              <p:pRg st="1" end="1"/>
                                            </p:txEl>
                                          </p:spTgt>
                                        </p:tgtEl>
                                        <p:attrNameLst>
                                          <p:attrName>style.visibility</p:attrName>
                                        </p:attrNameLst>
                                      </p:cBhvr>
                                      <p:to>
                                        <p:strVal val="visible"/>
                                      </p:to>
                                    </p:set>
                                    <p:animEffect transition="in" filter="fade">
                                      <p:cBhvr>
                                        <p:cTn id="12" dur="1000"/>
                                        <p:tgtEl>
                                          <p:spTgt spid="5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8"/>
                                        </p:tgtEl>
                                        <p:attrNameLst>
                                          <p:attrName>style.visibility</p:attrName>
                                        </p:attrNameLst>
                                      </p:cBhvr>
                                      <p:to>
                                        <p:strVal val="visible"/>
                                      </p:to>
                                    </p:set>
                                    <p:animEffect transition="in" filter="fade">
                                      <p:cBhvr>
                                        <p:cTn id="17" dur="1000"/>
                                        <p:tgtEl>
                                          <p:spTgt spid="5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7"/>
                                        </p:tgtEl>
                                        <p:attrNameLst>
                                          <p:attrName>style.visibility</p:attrName>
                                        </p:attrNameLst>
                                      </p:cBhvr>
                                      <p:to>
                                        <p:strVal val="visible"/>
                                      </p:to>
                                    </p:set>
                                    <p:animEffect transition="in" filter="fade">
                                      <p:cBhvr>
                                        <p:cTn id="22" dur="1000"/>
                                        <p:tgtEl>
                                          <p:spTgt spid="5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9"/>
                                        </p:tgtEl>
                                        <p:attrNameLst>
                                          <p:attrName>style.visibility</p:attrName>
                                        </p:attrNameLst>
                                      </p:cBhvr>
                                      <p:to>
                                        <p:strVal val="visible"/>
                                      </p:to>
                                    </p:set>
                                    <p:animEffect transition="in" filter="fade">
                                      <p:cBhvr>
                                        <p:cTn id="27" dur="10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0"/>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TF-IDF and Naïve Bayes</a:t>
            </a:r>
            <a:endParaRPr/>
          </a:p>
        </p:txBody>
      </p:sp>
      <p:sp>
        <p:nvSpPr>
          <p:cNvPr id="578" name="Google Shape;578;p50"/>
          <p:cNvSpPr txBox="1">
            <a:spLocks noGrp="1"/>
          </p:cNvSpPr>
          <p:nvPr>
            <p:ph type="body" idx="1"/>
          </p:nvPr>
        </p:nvSpPr>
        <p:spPr>
          <a:xfrm>
            <a:off x="838200" y="1825625"/>
            <a:ext cx="10515600" cy="1138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TF-IDF can be used in Naïve Bayes by assuming it follows a probability distribution, e.g.,</a:t>
            </a:r>
            <a:endParaRPr/>
          </a:p>
        </p:txBody>
      </p:sp>
      <p:pic>
        <p:nvPicPr>
          <p:cNvPr id="579" name="Google Shape;579;p50"/>
          <p:cNvPicPr preferRelativeResize="0"/>
          <p:nvPr/>
        </p:nvPicPr>
        <p:blipFill>
          <a:blip r:embed="rId3">
            <a:alphaModFix/>
          </a:blip>
          <a:stretch>
            <a:fillRect/>
          </a:stretch>
        </p:blipFill>
        <p:spPr>
          <a:xfrm>
            <a:off x="3854875" y="3014475"/>
            <a:ext cx="4381500" cy="457200"/>
          </a:xfrm>
          <a:prstGeom prst="rect">
            <a:avLst/>
          </a:prstGeom>
          <a:noFill/>
          <a:ln>
            <a:noFill/>
          </a:ln>
        </p:spPr>
      </p:pic>
      <p:sp>
        <p:nvSpPr>
          <p:cNvPr id="580" name="Google Shape;580;p50"/>
          <p:cNvSpPr txBox="1">
            <a:spLocks noGrp="1"/>
          </p:cNvSpPr>
          <p:nvPr>
            <p:ph type="body" idx="1"/>
          </p:nvPr>
        </p:nvSpPr>
        <p:spPr>
          <a:xfrm>
            <a:off x="838200" y="3670325"/>
            <a:ext cx="10515600" cy="2229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More generally TF-IDF can be used with other classifiers (see your ML course)</a:t>
            </a:r>
            <a:endParaRPr/>
          </a:p>
          <a:p>
            <a:pPr marL="457200" lvl="0" indent="-406400" algn="l" rtl="0">
              <a:spcBef>
                <a:spcPts val="1000"/>
              </a:spcBef>
              <a:spcAft>
                <a:spcPts val="0"/>
              </a:spcAft>
              <a:buSzPts val="2800"/>
              <a:buChar char="•"/>
            </a:pPr>
            <a:r>
              <a:rPr lang="en-IE"/>
              <a:t>Support Vector Machine</a:t>
            </a:r>
            <a:endParaRPr/>
          </a:p>
          <a:p>
            <a:pPr marL="457200" lvl="0" indent="-406400" algn="l" rtl="0">
              <a:spcBef>
                <a:spcPts val="0"/>
              </a:spcBef>
              <a:spcAft>
                <a:spcPts val="0"/>
              </a:spcAft>
              <a:buSzPts val="2800"/>
              <a:buChar char="•"/>
            </a:pPr>
            <a:r>
              <a:rPr lang="en-IE"/>
              <a:t>Perceptron</a:t>
            </a:r>
            <a:endParaRPr/>
          </a:p>
          <a:p>
            <a:pPr marL="457200" lvl="0" indent="-406400" algn="l" rtl="0">
              <a:spcBef>
                <a:spcPts val="0"/>
              </a:spcBef>
              <a:spcAft>
                <a:spcPts val="0"/>
              </a:spcAft>
              <a:buSzPts val="2800"/>
              <a:buChar char="•"/>
            </a:pPr>
            <a:r>
              <a:rPr lang="en-IE"/>
              <a:t>etc.</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1000"/>
                                        <p:tgtEl>
                                          <p:spTgt spid="5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9"/>
                                        </p:tgtEl>
                                        <p:attrNameLst>
                                          <p:attrName>style.visibility</p:attrName>
                                        </p:attrNameLst>
                                      </p:cBhvr>
                                      <p:to>
                                        <p:strVal val="visible"/>
                                      </p:to>
                                    </p:set>
                                    <p:animEffect transition="in" filter="fade">
                                      <p:cBhvr>
                                        <p:cTn id="12" dur="1000"/>
                                        <p:tgtEl>
                                          <p:spTgt spid="5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0">
                                            <p:txEl>
                                              <p:pRg st="0" end="0"/>
                                            </p:txEl>
                                          </p:spTgt>
                                        </p:tgtEl>
                                        <p:attrNameLst>
                                          <p:attrName>style.visibility</p:attrName>
                                        </p:attrNameLst>
                                      </p:cBhvr>
                                      <p:to>
                                        <p:strVal val="visible"/>
                                      </p:to>
                                    </p:set>
                                    <p:animEffect transition="in" filter="fade">
                                      <p:cBhvr>
                                        <p:cTn id="17" dur="1000"/>
                                        <p:tgtEl>
                                          <p:spTgt spid="58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0">
                                            <p:txEl>
                                              <p:pRg st="1" end="1"/>
                                            </p:txEl>
                                          </p:spTgt>
                                        </p:tgtEl>
                                        <p:attrNameLst>
                                          <p:attrName>style.visibility</p:attrName>
                                        </p:attrNameLst>
                                      </p:cBhvr>
                                      <p:to>
                                        <p:strVal val="visible"/>
                                      </p:to>
                                    </p:set>
                                    <p:animEffect transition="in" filter="fade">
                                      <p:cBhvr>
                                        <p:cTn id="22" dur="1000"/>
                                        <p:tgtEl>
                                          <p:spTgt spid="58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0">
                                            <p:txEl>
                                              <p:pRg st="2" end="2"/>
                                            </p:txEl>
                                          </p:spTgt>
                                        </p:tgtEl>
                                        <p:attrNameLst>
                                          <p:attrName>style.visibility</p:attrName>
                                        </p:attrNameLst>
                                      </p:cBhvr>
                                      <p:to>
                                        <p:strVal val="visible"/>
                                      </p:to>
                                    </p:set>
                                    <p:animEffect transition="in" filter="fade">
                                      <p:cBhvr>
                                        <p:cTn id="27" dur="1000"/>
                                        <p:tgtEl>
                                          <p:spTgt spid="58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0">
                                            <p:txEl>
                                              <p:pRg st="3" end="3"/>
                                            </p:txEl>
                                          </p:spTgt>
                                        </p:tgtEl>
                                        <p:attrNameLst>
                                          <p:attrName>style.visibility</p:attrName>
                                        </p:attrNameLst>
                                      </p:cBhvr>
                                      <p:to>
                                        <p:strVal val="visible"/>
                                      </p:to>
                                    </p:set>
                                    <p:animEffect transition="in" filter="fade">
                                      <p:cBhvr>
                                        <p:cTn id="32" dur="1000"/>
                                        <p:tgtEl>
                                          <p:spTgt spid="58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a:t>Out of Vocabulary Items</a:t>
            </a:r>
            <a:endParaRPr sz="4400" b="0" i="0" u="none" strike="noStrike" cap="none">
              <a:solidFill>
                <a:srgbClr val="75114A"/>
              </a:solidFill>
              <a:latin typeface="Calibri"/>
              <a:ea typeface="Calibri"/>
              <a:cs typeface="Calibri"/>
              <a:sym typeface="Calibri"/>
            </a:endParaRPr>
          </a:p>
        </p:txBody>
      </p:sp>
      <p:sp>
        <p:nvSpPr>
          <p:cNvPr id="587" name="Google Shape;587;p5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IE" sz="2400"/>
              <a:t>There are many words we see only on the test data</a:t>
            </a:r>
            <a:endParaRPr sz="2400"/>
          </a:p>
          <a:p>
            <a:pPr marL="127000" marR="0" lvl="0" indent="0" algn="l" rtl="0">
              <a:lnSpc>
                <a:spcPct val="90000"/>
              </a:lnSpc>
              <a:spcBef>
                <a:spcPts val="0"/>
              </a:spcBef>
              <a:spcAft>
                <a:spcPts val="0"/>
              </a:spcAft>
              <a:buClr>
                <a:srgbClr val="3F3F3F"/>
              </a:buClr>
              <a:buSzPts val="2800"/>
              <a:buFont typeface="Arial"/>
              <a:buNone/>
            </a:pPr>
            <a:endParaRPr sz="2400"/>
          </a:p>
          <a:p>
            <a:pPr marL="0" marR="0" lvl="0" indent="0" algn="l" rtl="0">
              <a:lnSpc>
                <a:spcPct val="90000"/>
              </a:lnSpc>
              <a:spcBef>
                <a:spcPts val="0"/>
              </a:spcBef>
              <a:spcAft>
                <a:spcPts val="0"/>
              </a:spcAft>
              <a:buClr>
                <a:srgbClr val="3F3F3F"/>
              </a:buClr>
              <a:buSzPts val="2800"/>
              <a:buFont typeface="Arial"/>
              <a:buNone/>
            </a:pPr>
            <a:r>
              <a:rPr lang="en-IE" sz="2400"/>
              <a:t>  How to solve this?</a:t>
            </a:r>
            <a:endParaRPr sz="2400"/>
          </a:p>
          <a:p>
            <a:pPr marL="127000" marR="0" lvl="0" indent="0" algn="l" rtl="0">
              <a:lnSpc>
                <a:spcPct val="90000"/>
              </a:lnSpc>
              <a:spcBef>
                <a:spcPts val="0"/>
              </a:spcBef>
              <a:spcAft>
                <a:spcPts val="0"/>
              </a:spcAft>
              <a:buClr>
                <a:srgbClr val="3F3F3F"/>
              </a:buClr>
              <a:buSzPts val="2800"/>
              <a:buFont typeface="Arial"/>
              <a:buNone/>
            </a:pPr>
            <a:endParaRPr sz="2400"/>
          </a:p>
          <a:p>
            <a:pPr marL="127000" marR="0" lvl="0" indent="0" algn="l" rtl="0">
              <a:lnSpc>
                <a:spcPct val="9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Get a bigger corpus!</a:t>
            </a:r>
            <a:endParaRPr sz="2400" b="0" i="0" u="none" strike="noStrike" cap="none">
              <a:solidFill>
                <a:srgbClr val="3F3F3F"/>
              </a:solidFill>
              <a:latin typeface="Calibri"/>
              <a:ea typeface="Calibri"/>
              <a:cs typeface="Calibri"/>
              <a:sym typeface="Calibri"/>
            </a:endParaRPr>
          </a:p>
          <a:p>
            <a:pPr marL="469900" marR="0" lvl="0" indent="0" algn="l" rtl="0">
              <a:lnSpc>
                <a:spcPct val="90000"/>
              </a:lnSpc>
              <a:spcBef>
                <a:spcPts val="600"/>
              </a:spcBef>
              <a:spcAft>
                <a:spcPts val="0"/>
              </a:spcAft>
              <a:buNone/>
            </a:pPr>
            <a:r>
              <a:rPr lang="en-IE" sz="2000" b="0" i="0" u="none" strike="noStrike" cap="none">
                <a:solidFill>
                  <a:srgbClr val="3F3F3F"/>
                </a:solidFill>
                <a:latin typeface="Calibri"/>
                <a:ea typeface="Calibri"/>
                <a:cs typeface="Calibri"/>
                <a:sym typeface="Calibri"/>
              </a:rPr>
              <a:t>Not always possible </a:t>
            </a:r>
            <a:endParaRPr/>
          </a:p>
          <a:p>
            <a:pPr marL="469900" marR="0" lvl="0" indent="0" algn="l" rtl="0">
              <a:lnSpc>
                <a:spcPct val="90000"/>
              </a:lnSpc>
              <a:spcBef>
                <a:spcPts val="600"/>
              </a:spcBef>
              <a:spcAft>
                <a:spcPts val="600"/>
              </a:spcAft>
              <a:buNone/>
            </a:pPr>
            <a:r>
              <a:rPr lang="en-IE" sz="2000" b="0" i="0" u="none" strike="noStrike" cap="none">
                <a:solidFill>
                  <a:srgbClr val="3F3F3F"/>
                </a:solidFill>
                <a:latin typeface="Calibri"/>
                <a:ea typeface="Calibri"/>
                <a:cs typeface="Calibri"/>
                <a:sym typeface="Calibri"/>
              </a:rPr>
              <a:t>More complex probabilities require exponentially larger corpora</a:t>
            </a:r>
            <a:endParaRPr sz="2000" b="0" i="0" u="none" strike="noStrike" cap="none">
              <a:solidFill>
                <a:srgbClr val="3F3F3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xEl>
                                              <p:pRg st="0" end="0"/>
                                            </p:txEl>
                                          </p:spTgt>
                                        </p:tgtEl>
                                        <p:attrNameLst>
                                          <p:attrName>style.visibility</p:attrName>
                                        </p:attrNameLst>
                                      </p:cBhvr>
                                      <p:to>
                                        <p:strVal val="visible"/>
                                      </p:to>
                                    </p:set>
                                    <p:animEffect transition="in" filter="fade">
                                      <p:cBhvr>
                                        <p:cTn id="7" dur="1000"/>
                                        <p:tgtEl>
                                          <p:spTgt spid="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7">
                                            <p:txEl>
                                              <p:pRg st="1" end="1"/>
                                            </p:txEl>
                                          </p:spTgt>
                                        </p:tgtEl>
                                        <p:attrNameLst>
                                          <p:attrName>style.visibility</p:attrName>
                                        </p:attrNameLst>
                                      </p:cBhvr>
                                      <p:to>
                                        <p:strVal val="visible"/>
                                      </p:to>
                                    </p:set>
                                    <p:animEffect transition="in" filter="fade">
                                      <p:cBhvr>
                                        <p:cTn id="12" dur="1000"/>
                                        <p:tgtEl>
                                          <p:spTgt spid="5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7">
                                            <p:txEl>
                                              <p:pRg st="2" end="2"/>
                                            </p:txEl>
                                          </p:spTgt>
                                        </p:tgtEl>
                                        <p:attrNameLst>
                                          <p:attrName>style.visibility</p:attrName>
                                        </p:attrNameLst>
                                      </p:cBhvr>
                                      <p:to>
                                        <p:strVal val="visible"/>
                                      </p:to>
                                    </p:set>
                                    <p:animEffect transition="in" filter="fade">
                                      <p:cBhvr>
                                        <p:cTn id="17" dur="1000"/>
                                        <p:tgtEl>
                                          <p:spTgt spid="5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7">
                                            <p:txEl>
                                              <p:pRg st="3" end="3"/>
                                            </p:txEl>
                                          </p:spTgt>
                                        </p:tgtEl>
                                        <p:attrNameLst>
                                          <p:attrName>style.visibility</p:attrName>
                                        </p:attrNameLst>
                                      </p:cBhvr>
                                      <p:to>
                                        <p:strVal val="visible"/>
                                      </p:to>
                                    </p:set>
                                    <p:animEffect transition="in" filter="fade">
                                      <p:cBhvr>
                                        <p:cTn id="22" dur="1000"/>
                                        <p:tgtEl>
                                          <p:spTgt spid="5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7">
                                            <p:txEl>
                                              <p:pRg st="4" end="4"/>
                                            </p:txEl>
                                          </p:spTgt>
                                        </p:tgtEl>
                                        <p:attrNameLst>
                                          <p:attrName>style.visibility</p:attrName>
                                        </p:attrNameLst>
                                      </p:cBhvr>
                                      <p:to>
                                        <p:strVal val="visible"/>
                                      </p:to>
                                    </p:set>
                                    <p:animEffect transition="in" filter="fade">
                                      <p:cBhvr>
                                        <p:cTn id="27" dur="1000"/>
                                        <p:tgtEl>
                                          <p:spTgt spid="5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7">
                                            <p:txEl>
                                              <p:pRg st="5" end="5"/>
                                            </p:txEl>
                                          </p:spTgt>
                                        </p:tgtEl>
                                        <p:attrNameLst>
                                          <p:attrName>style.visibility</p:attrName>
                                        </p:attrNameLst>
                                      </p:cBhvr>
                                      <p:to>
                                        <p:strVal val="visible"/>
                                      </p:to>
                                    </p:set>
                                    <p:animEffect transition="in" filter="fade">
                                      <p:cBhvr>
                                        <p:cTn id="32" dur="1000"/>
                                        <p:tgtEl>
                                          <p:spTgt spid="5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7">
                                            <p:txEl>
                                              <p:pRg st="6" end="6"/>
                                            </p:txEl>
                                          </p:spTgt>
                                        </p:tgtEl>
                                        <p:attrNameLst>
                                          <p:attrName>style.visibility</p:attrName>
                                        </p:attrNameLst>
                                      </p:cBhvr>
                                      <p:to>
                                        <p:strVal val="visible"/>
                                      </p:to>
                                    </p:set>
                                    <p:animEffect transition="in" filter="fade">
                                      <p:cBhvr>
                                        <p:cTn id="37" dur="1000"/>
                                        <p:tgtEl>
                                          <p:spTgt spid="5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2"/>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Add-one smoothing</a:t>
            </a:r>
            <a:endParaRPr sz="4400" b="0" i="0" u="none" strike="noStrike" cap="none">
              <a:solidFill>
                <a:srgbClr val="75114A"/>
              </a:solidFill>
              <a:latin typeface="Calibri"/>
              <a:ea typeface="Calibri"/>
              <a:cs typeface="Calibri"/>
              <a:sym typeface="Calibri"/>
            </a:endParaRPr>
          </a:p>
        </p:txBody>
      </p:sp>
      <p:sp>
        <p:nvSpPr>
          <p:cNvPr id="594" name="Google Shape;594;p5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4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Simple idea: add one to every count</a:t>
            </a:r>
            <a:endParaRPr sz="2400" b="0" i="0" u="none" strike="noStrike" cap="none">
              <a:solidFill>
                <a:srgbClr val="3F3F3F"/>
              </a:solidFill>
              <a:latin typeface="Calibri"/>
              <a:ea typeface="Calibri"/>
              <a:cs typeface="Calibri"/>
              <a:sym typeface="Calibri"/>
            </a:endParaRPr>
          </a:p>
        </p:txBody>
      </p:sp>
      <p:pic>
        <p:nvPicPr>
          <p:cNvPr id="595" name="Google Shape;595;p52"/>
          <p:cNvPicPr preferRelativeResize="0"/>
          <p:nvPr/>
        </p:nvPicPr>
        <p:blipFill rotWithShape="1">
          <a:blip r:embed="rId3">
            <a:alphaModFix/>
          </a:blip>
          <a:srcRect/>
          <a:stretch/>
        </p:blipFill>
        <p:spPr>
          <a:xfrm>
            <a:off x="2927648" y="2852936"/>
            <a:ext cx="3680190" cy="7989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Subject Classification</a:t>
            </a:r>
            <a:endParaRPr/>
          </a:p>
        </p:txBody>
      </p:sp>
      <p:sp>
        <p:nvSpPr>
          <p:cNvPr id="263" name="Google Shape;263;p17"/>
          <p:cNvSpPr/>
          <p:nvPr/>
        </p:nvSpPr>
        <p:spPr>
          <a:xfrm>
            <a:off x="4867650" y="2298450"/>
            <a:ext cx="2456700" cy="2261100"/>
          </a:xfrm>
          <a:prstGeom prst="cube">
            <a:avLst>
              <a:gd name="adj" fmla="val 25000"/>
            </a:avLst>
          </a:prstGeom>
          <a:solidFill>
            <a:srgbClr val="3F3F3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4000" b="1">
                <a:solidFill>
                  <a:srgbClr val="FFFFFF"/>
                </a:solidFill>
                <a:latin typeface="Calibri"/>
                <a:ea typeface="Calibri"/>
                <a:cs typeface="Calibri"/>
                <a:sym typeface="Calibri"/>
              </a:rPr>
              <a:t>NLP</a:t>
            </a:r>
            <a:endParaRPr sz="4000" b="1">
              <a:solidFill>
                <a:srgbClr val="FFFFFF"/>
              </a:solidFill>
              <a:latin typeface="Calibri"/>
              <a:ea typeface="Calibri"/>
              <a:cs typeface="Calibri"/>
              <a:sym typeface="Calibri"/>
            </a:endParaRPr>
          </a:p>
        </p:txBody>
      </p:sp>
      <p:sp>
        <p:nvSpPr>
          <p:cNvPr id="264" name="Google Shape;264;p17"/>
          <p:cNvSpPr/>
          <p:nvPr/>
        </p:nvSpPr>
        <p:spPr>
          <a:xfrm>
            <a:off x="3742368" y="2963488"/>
            <a:ext cx="809700" cy="1172100"/>
          </a:xfrm>
          <a:prstGeom prst="rightArrow">
            <a:avLst>
              <a:gd name="adj1" fmla="val 50000"/>
              <a:gd name="adj2" fmla="val 50000"/>
            </a:avLst>
          </a:prstGeom>
          <a:solidFill>
            <a:srgbClr val="14914E"/>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7580933" y="2963497"/>
            <a:ext cx="809700" cy="1172100"/>
          </a:xfrm>
          <a:prstGeom prst="rightArrow">
            <a:avLst>
              <a:gd name="adj1" fmla="val 50000"/>
              <a:gd name="adj2" fmla="val 50000"/>
            </a:avLst>
          </a:prstGeom>
          <a:solidFill>
            <a:srgbClr val="99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9026300" y="1887175"/>
            <a:ext cx="2084400" cy="819000"/>
          </a:xfrm>
          <a:prstGeom prst="roundRect">
            <a:avLst>
              <a:gd name="adj" fmla="val 16667"/>
            </a:avLst>
          </a:prstGeom>
          <a:solidFill>
            <a:srgbClr val="F4CCCC"/>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700">
                <a:latin typeface="Calibri"/>
                <a:ea typeface="Calibri"/>
                <a:cs typeface="Calibri"/>
                <a:sym typeface="Calibri"/>
              </a:rPr>
              <a:t>Cats?</a:t>
            </a:r>
            <a:endParaRPr sz="2700">
              <a:latin typeface="Calibri"/>
              <a:ea typeface="Calibri"/>
              <a:cs typeface="Calibri"/>
              <a:sym typeface="Calibri"/>
            </a:endParaRPr>
          </a:p>
        </p:txBody>
      </p:sp>
      <p:sp>
        <p:nvSpPr>
          <p:cNvPr id="267" name="Google Shape;267;p17"/>
          <p:cNvSpPr txBox="1"/>
          <p:nvPr/>
        </p:nvSpPr>
        <p:spPr>
          <a:xfrm>
            <a:off x="726375" y="1690825"/>
            <a:ext cx="2772900" cy="400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E" sz="3100" i="1">
                <a:latin typeface="Playfair Display"/>
                <a:ea typeface="Playfair Display"/>
                <a:cs typeface="Playfair Display"/>
                <a:sym typeface="Playfair Display"/>
              </a:rPr>
              <a:t>In ancient Egypt, cats were worshipped, and the goddess Bastet often depicted in cat form,</a:t>
            </a:r>
            <a:endParaRPr sz="3100" i="1">
              <a:latin typeface="Playfair Display"/>
              <a:ea typeface="Playfair Display"/>
              <a:cs typeface="Playfair Display"/>
              <a:sym typeface="Playfair Display"/>
            </a:endParaRPr>
          </a:p>
        </p:txBody>
      </p:sp>
      <p:sp>
        <p:nvSpPr>
          <p:cNvPr id="268" name="Google Shape;268;p17"/>
          <p:cNvSpPr/>
          <p:nvPr/>
        </p:nvSpPr>
        <p:spPr>
          <a:xfrm>
            <a:off x="9075850" y="3140050"/>
            <a:ext cx="2084400" cy="819000"/>
          </a:xfrm>
          <a:prstGeom prst="roundRect">
            <a:avLst>
              <a:gd name="adj" fmla="val 16667"/>
            </a:avLst>
          </a:prstGeom>
          <a:solidFill>
            <a:srgbClr val="C9DAF8"/>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700">
                <a:latin typeface="Calibri"/>
                <a:ea typeface="Calibri"/>
                <a:cs typeface="Calibri"/>
                <a:sym typeface="Calibri"/>
              </a:rPr>
              <a:t>Religion?</a:t>
            </a:r>
            <a:endParaRPr sz="2700">
              <a:latin typeface="Calibri"/>
              <a:ea typeface="Calibri"/>
              <a:cs typeface="Calibri"/>
              <a:sym typeface="Calibri"/>
            </a:endParaRPr>
          </a:p>
        </p:txBody>
      </p:sp>
      <p:sp>
        <p:nvSpPr>
          <p:cNvPr id="269" name="Google Shape;269;p17"/>
          <p:cNvSpPr/>
          <p:nvPr/>
        </p:nvSpPr>
        <p:spPr>
          <a:xfrm>
            <a:off x="9075850" y="4507900"/>
            <a:ext cx="2084400" cy="819000"/>
          </a:xfrm>
          <a:prstGeom prst="roundRect">
            <a:avLst>
              <a:gd name="adj" fmla="val 16667"/>
            </a:avLst>
          </a:prstGeom>
          <a:solidFill>
            <a:srgbClr val="D9EAD3"/>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700">
                <a:latin typeface="Calibri"/>
                <a:ea typeface="Calibri"/>
                <a:cs typeface="Calibri"/>
                <a:sym typeface="Calibri"/>
              </a:rPr>
              <a:t>Art?</a:t>
            </a:r>
            <a:endParaRPr sz="2700">
              <a:latin typeface="Calibri"/>
              <a:ea typeface="Calibri"/>
              <a:cs typeface="Calibri"/>
              <a:sym typeface="Calibri"/>
            </a:endParaRPr>
          </a:p>
        </p:txBody>
      </p:sp>
      <p:sp>
        <p:nvSpPr>
          <p:cNvPr id="270" name="Google Shape;270;p17"/>
          <p:cNvSpPr/>
          <p:nvPr/>
        </p:nvSpPr>
        <p:spPr>
          <a:xfrm>
            <a:off x="2122375" y="2234575"/>
            <a:ext cx="1224900" cy="570300"/>
          </a:xfrm>
          <a:prstGeom prst="ellipse">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7"/>
          <p:cNvSpPr/>
          <p:nvPr/>
        </p:nvSpPr>
        <p:spPr>
          <a:xfrm>
            <a:off x="1246300" y="5122525"/>
            <a:ext cx="1224900" cy="570300"/>
          </a:xfrm>
          <a:prstGeom prst="ellipse">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p:nvPr/>
        </p:nvSpPr>
        <p:spPr>
          <a:xfrm>
            <a:off x="838200" y="3197725"/>
            <a:ext cx="2588700" cy="5991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616625" y="4135600"/>
            <a:ext cx="1776900" cy="5991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p:nvPr/>
        </p:nvSpPr>
        <p:spPr>
          <a:xfrm>
            <a:off x="1722375" y="4617850"/>
            <a:ext cx="1776900" cy="599100"/>
          </a:xfrm>
          <a:prstGeom prst="ellipse">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txBox="1"/>
          <p:nvPr/>
        </p:nvSpPr>
        <p:spPr>
          <a:xfrm>
            <a:off x="8470825" y="1152025"/>
            <a:ext cx="29451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E" sz="2300">
                <a:latin typeface="Calibri"/>
                <a:ea typeface="Calibri"/>
                <a:cs typeface="Calibri"/>
                <a:sym typeface="Calibri"/>
              </a:rPr>
              <a:t>Is this article about:</a:t>
            </a:r>
            <a:endParaRPr sz="23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 calcmode="lin" valueType="num">
                                      <p:cBhvr additive="base">
                                        <p:cTn id="7" dur="1000"/>
                                        <p:tgtEl>
                                          <p:spTgt spid="271"/>
                                        </p:tgtEl>
                                        <p:attrNameLst>
                                          <p:attrName>ppt_w</p:attrName>
                                        </p:attrNameLst>
                                      </p:cBhvr>
                                      <p:tavLst>
                                        <p:tav tm="0">
                                          <p:val>
                                            <p:strVal val="0"/>
                                          </p:val>
                                        </p:tav>
                                        <p:tav tm="100000">
                                          <p:val>
                                            <p:strVal val="#ppt_w"/>
                                          </p:val>
                                        </p:tav>
                                      </p:tavLst>
                                    </p:anim>
                                    <p:anim calcmode="lin" valueType="num">
                                      <p:cBhvr additive="base">
                                        <p:cTn id="8" dur="1000"/>
                                        <p:tgtEl>
                                          <p:spTgt spid="27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70"/>
                                        </p:tgtEl>
                                        <p:attrNameLst>
                                          <p:attrName>style.visibility</p:attrName>
                                        </p:attrNameLst>
                                      </p:cBhvr>
                                      <p:to>
                                        <p:strVal val="visible"/>
                                      </p:to>
                                    </p:set>
                                    <p:anim calcmode="lin" valueType="num">
                                      <p:cBhvr additive="base">
                                        <p:cTn id="11" dur="1000"/>
                                        <p:tgtEl>
                                          <p:spTgt spid="270"/>
                                        </p:tgtEl>
                                        <p:attrNameLst>
                                          <p:attrName>ppt_w</p:attrName>
                                        </p:attrNameLst>
                                      </p:cBhvr>
                                      <p:tavLst>
                                        <p:tav tm="0">
                                          <p:val>
                                            <p:strVal val="0"/>
                                          </p:val>
                                        </p:tav>
                                        <p:tav tm="100000">
                                          <p:val>
                                            <p:strVal val="#ppt_w"/>
                                          </p:val>
                                        </p:tav>
                                      </p:tavLst>
                                    </p:anim>
                                    <p:anim calcmode="lin" valueType="num">
                                      <p:cBhvr additive="base">
                                        <p:cTn id="12" dur="1000"/>
                                        <p:tgtEl>
                                          <p:spTgt spid="270"/>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73"/>
                                        </p:tgtEl>
                                        <p:attrNameLst>
                                          <p:attrName>style.visibility</p:attrName>
                                        </p:attrNameLst>
                                      </p:cBhvr>
                                      <p:to>
                                        <p:strVal val="visible"/>
                                      </p:to>
                                    </p:set>
                                    <p:anim calcmode="lin" valueType="num">
                                      <p:cBhvr additive="base">
                                        <p:cTn id="17" dur="1000"/>
                                        <p:tgtEl>
                                          <p:spTgt spid="273"/>
                                        </p:tgtEl>
                                        <p:attrNameLst>
                                          <p:attrName>ppt_w</p:attrName>
                                        </p:attrNameLst>
                                      </p:cBhvr>
                                      <p:tavLst>
                                        <p:tav tm="0">
                                          <p:val>
                                            <p:strVal val="0"/>
                                          </p:val>
                                        </p:tav>
                                        <p:tav tm="100000">
                                          <p:val>
                                            <p:strVal val="#ppt_w"/>
                                          </p:val>
                                        </p:tav>
                                      </p:tavLst>
                                    </p:anim>
                                    <p:anim calcmode="lin" valueType="num">
                                      <p:cBhvr additive="base">
                                        <p:cTn id="18" dur="1000"/>
                                        <p:tgtEl>
                                          <p:spTgt spid="273"/>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72"/>
                                        </p:tgtEl>
                                        <p:attrNameLst>
                                          <p:attrName>style.visibility</p:attrName>
                                        </p:attrNameLst>
                                      </p:cBhvr>
                                      <p:to>
                                        <p:strVal val="visible"/>
                                      </p:to>
                                    </p:set>
                                    <p:anim calcmode="lin" valueType="num">
                                      <p:cBhvr additive="base">
                                        <p:cTn id="21" dur="1000"/>
                                        <p:tgtEl>
                                          <p:spTgt spid="272"/>
                                        </p:tgtEl>
                                        <p:attrNameLst>
                                          <p:attrName>ppt_w</p:attrName>
                                        </p:attrNameLst>
                                      </p:cBhvr>
                                      <p:tavLst>
                                        <p:tav tm="0">
                                          <p:val>
                                            <p:strVal val="0"/>
                                          </p:val>
                                        </p:tav>
                                        <p:tav tm="100000">
                                          <p:val>
                                            <p:strVal val="#ppt_w"/>
                                          </p:val>
                                        </p:tav>
                                      </p:tavLst>
                                    </p:anim>
                                    <p:anim calcmode="lin" valueType="num">
                                      <p:cBhvr additive="base">
                                        <p:cTn id="22" dur="1000"/>
                                        <p:tgtEl>
                                          <p:spTgt spid="272"/>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74"/>
                                        </p:tgtEl>
                                        <p:attrNameLst>
                                          <p:attrName>style.visibility</p:attrName>
                                        </p:attrNameLst>
                                      </p:cBhvr>
                                      <p:to>
                                        <p:strVal val="visible"/>
                                      </p:to>
                                    </p:set>
                                    <p:anim calcmode="lin" valueType="num">
                                      <p:cBhvr additive="base">
                                        <p:cTn id="27" dur="1000"/>
                                        <p:tgtEl>
                                          <p:spTgt spid="274"/>
                                        </p:tgtEl>
                                        <p:attrNameLst>
                                          <p:attrName>ppt_w</p:attrName>
                                        </p:attrNameLst>
                                      </p:cBhvr>
                                      <p:tavLst>
                                        <p:tav tm="0">
                                          <p:val>
                                            <p:strVal val="0"/>
                                          </p:val>
                                        </p:tav>
                                        <p:tav tm="100000">
                                          <p:val>
                                            <p:strVal val="#ppt_w"/>
                                          </p:val>
                                        </p:tav>
                                      </p:tavLst>
                                    </p:anim>
                                    <p:anim calcmode="lin" valueType="num">
                                      <p:cBhvr additive="base">
                                        <p:cTn id="28" dur="1000"/>
                                        <p:tgtEl>
                                          <p:spTgt spid="27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b="0" i="0" u="none" strike="noStrike" cap="none">
                <a:solidFill>
                  <a:srgbClr val="75114A"/>
                </a:solidFill>
                <a:latin typeface="Calibri"/>
                <a:ea typeface="Calibri"/>
                <a:cs typeface="Calibri"/>
                <a:sym typeface="Calibri"/>
              </a:rPr>
              <a:t>Problems with add one smoothing</a:t>
            </a:r>
            <a:endParaRPr sz="4400" b="0" i="0" u="none" strike="noStrike" cap="none">
              <a:solidFill>
                <a:srgbClr val="75114A"/>
              </a:solidFill>
              <a:latin typeface="Calibri"/>
              <a:ea typeface="Calibri"/>
              <a:cs typeface="Calibri"/>
              <a:sym typeface="Calibri"/>
            </a:endParaRPr>
          </a:p>
        </p:txBody>
      </p:sp>
      <p:sp>
        <p:nvSpPr>
          <p:cNvPr id="602" name="Google Shape;602;p53"/>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127000" marR="0" lvl="0" indent="0" algn="l" rtl="0">
              <a:lnSpc>
                <a:spcPct val="90000"/>
              </a:lnSpc>
              <a:spcBef>
                <a:spcPts val="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Not a probability distribution with OOV as does not sum to one</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Overestimates low probabilities and underestimates frequent probabilities</a:t>
            </a: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Laplace smoothing (or add alpha) has two parameters:</a:t>
            </a:r>
            <a:endParaRPr/>
          </a:p>
          <a:p>
            <a:pPr marL="469900" marR="0" lvl="0" indent="0" algn="l" rtl="0">
              <a:lnSpc>
                <a:spcPct val="90000"/>
              </a:lnSpc>
              <a:spcBef>
                <a:spcPts val="600"/>
              </a:spcBef>
              <a:spcAft>
                <a:spcPts val="0"/>
              </a:spcAft>
              <a:buNone/>
            </a:pPr>
            <a:r>
              <a:rPr lang="en-IE" sz="2000" b="0" i="1" u="none" strike="noStrike" cap="none">
                <a:solidFill>
                  <a:srgbClr val="3F3F3F"/>
                </a:solidFill>
                <a:latin typeface="Calibri"/>
                <a:ea typeface="Calibri"/>
                <a:cs typeface="Calibri"/>
                <a:sym typeface="Calibri"/>
              </a:rPr>
              <a:t>α</a:t>
            </a:r>
            <a:r>
              <a:rPr lang="en-IE" sz="2000" b="0" i="0" u="none" strike="noStrike" cap="none">
                <a:solidFill>
                  <a:srgbClr val="3F3F3F"/>
                </a:solidFill>
                <a:latin typeface="Calibri"/>
                <a:ea typeface="Calibri"/>
                <a:cs typeface="Calibri"/>
                <a:sym typeface="Calibri"/>
              </a:rPr>
              <a:t>, the amount to add</a:t>
            </a:r>
            <a:endParaRPr/>
          </a:p>
          <a:p>
            <a:pPr marL="469900" marR="0" lvl="0" indent="0" algn="l" rtl="0">
              <a:lnSpc>
                <a:spcPct val="90000"/>
              </a:lnSpc>
              <a:spcBef>
                <a:spcPts val="600"/>
              </a:spcBef>
              <a:spcAft>
                <a:spcPts val="0"/>
              </a:spcAft>
              <a:buNone/>
            </a:pPr>
            <a:r>
              <a:rPr lang="en-IE" sz="2000" b="0" i="1" u="none" strike="noStrike" cap="none">
                <a:solidFill>
                  <a:srgbClr val="3F3F3F"/>
                </a:solidFill>
                <a:latin typeface="Calibri"/>
                <a:ea typeface="Calibri"/>
                <a:cs typeface="Calibri"/>
                <a:sym typeface="Calibri"/>
              </a:rPr>
              <a:t>N</a:t>
            </a:r>
            <a:r>
              <a:rPr lang="en-IE" sz="2000" b="0" i="0" u="none" strike="noStrike" cap="none">
                <a:solidFill>
                  <a:srgbClr val="3F3F3F"/>
                </a:solidFill>
                <a:latin typeface="Calibri"/>
                <a:ea typeface="Calibri"/>
                <a:cs typeface="Calibri"/>
                <a:sym typeface="Calibri"/>
              </a:rPr>
              <a:t>, the expected number of OOV</a:t>
            </a:r>
            <a:endParaRPr sz="20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0"/>
              </a:spcAft>
              <a:buClr>
                <a:srgbClr val="3F3F3F"/>
              </a:buClr>
              <a:buSzPts val="2800"/>
              <a:buFont typeface="Arial"/>
              <a:buNone/>
            </a:pPr>
            <a:endParaRPr sz="2400" b="0" i="0" u="none" strike="noStrike" cap="none">
              <a:solidFill>
                <a:srgbClr val="3F3F3F"/>
              </a:solidFill>
              <a:latin typeface="Calibri"/>
              <a:ea typeface="Calibri"/>
              <a:cs typeface="Calibri"/>
              <a:sym typeface="Calibri"/>
            </a:endParaRPr>
          </a:p>
          <a:p>
            <a:pPr marL="127000" marR="0" lvl="0" indent="0" algn="l" rtl="0">
              <a:lnSpc>
                <a:spcPct val="90000"/>
              </a:lnSpc>
              <a:spcBef>
                <a:spcPts val="600"/>
              </a:spcBef>
              <a:spcAft>
                <a:spcPts val="600"/>
              </a:spcAft>
              <a:buClr>
                <a:srgbClr val="3F3F3F"/>
              </a:buClr>
              <a:buSzPts val="2800"/>
              <a:buFont typeface="Arial"/>
              <a:buNone/>
            </a:pPr>
            <a:r>
              <a:rPr lang="en-IE" sz="2400" b="0" i="0" u="none" strike="noStrike" cap="none">
                <a:solidFill>
                  <a:srgbClr val="3F3F3F"/>
                </a:solidFill>
                <a:latin typeface="Calibri"/>
                <a:ea typeface="Calibri"/>
                <a:cs typeface="Calibri"/>
                <a:sym typeface="Calibri"/>
              </a:rPr>
              <a:t>It is not clear how to find </a:t>
            </a:r>
            <a:r>
              <a:rPr lang="en-IE" sz="2400" b="0" i="1" u="none" strike="noStrike" cap="none">
                <a:solidFill>
                  <a:srgbClr val="3F3F3F"/>
                </a:solidFill>
                <a:latin typeface="Calibri"/>
                <a:ea typeface="Calibri"/>
                <a:cs typeface="Calibri"/>
                <a:sym typeface="Calibri"/>
              </a:rPr>
              <a:t>α</a:t>
            </a:r>
            <a:r>
              <a:rPr lang="en-IE" sz="2400" b="0" i="0" u="none" strike="noStrike" cap="none">
                <a:solidFill>
                  <a:srgbClr val="3F3F3F"/>
                </a:solidFill>
                <a:latin typeface="Calibri"/>
                <a:ea typeface="Calibri"/>
                <a:cs typeface="Calibri"/>
                <a:sym typeface="Calibri"/>
              </a:rPr>
              <a:t> or </a:t>
            </a:r>
            <a:r>
              <a:rPr lang="en-IE" sz="2400" b="0" i="1" u="none" strike="noStrike" cap="none">
                <a:solidFill>
                  <a:srgbClr val="3F3F3F"/>
                </a:solidFill>
                <a:latin typeface="Calibri"/>
                <a:ea typeface="Calibri"/>
                <a:cs typeface="Calibri"/>
                <a:sym typeface="Calibri"/>
              </a:rPr>
              <a:t>N</a:t>
            </a:r>
            <a:endParaRPr sz="2400" b="0" i="1" u="none" strike="noStrike" cap="none">
              <a:solidFill>
                <a:srgbClr val="3F3F3F"/>
              </a:solidFill>
              <a:latin typeface="Calibri"/>
              <a:ea typeface="Calibri"/>
              <a:cs typeface="Calibri"/>
              <a:sym typeface="Calibri"/>
            </a:endParaRPr>
          </a:p>
        </p:txBody>
      </p:sp>
      <p:pic>
        <p:nvPicPr>
          <p:cNvPr id="603" name="Google Shape;603;p53"/>
          <p:cNvPicPr preferRelativeResize="0"/>
          <p:nvPr/>
        </p:nvPicPr>
        <p:blipFill rotWithShape="1">
          <a:blip r:embed="rId3">
            <a:alphaModFix/>
          </a:blip>
          <a:srcRect/>
          <a:stretch/>
        </p:blipFill>
        <p:spPr>
          <a:xfrm>
            <a:off x="3424750" y="4103842"/>
            <a:ext cx="4759482" cy="7737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4"/>
          <p:cNvSpPr txBox="1">
            <a:spLocks noGrp="1"/>
          </p:cNvSpPr>
          <p:nvPr>
            <p:ph type="ctrTitle"/>
          </p:nvPr>
        </p:nvSpPr>
        <p:spPr>
          <a:xfrm>
            <a:off x="6779669" y="731126"/>
            <a:ext cx="5162100" cy="22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a:t>Exercise Sheet</a:t>
            </a:r>
            <a:endParaRPr/>
          </a:p>
        </p:txBody>
      </p:sp>
      <p:sp>
        <p:nvSpPr>
          <p:cNvPr id="610" name="Google Shape;610;p54"/>
          <p:cNvSpPr txBox="1">
            <a:spLocks noGrp="1"/>
          </p:cNvSpPr>
          <p:nvPr>
            <p:ph type="subTitle" idx="1"/>
          </p:nvPr>
        </p:nvSpPr>
        <p:spPr>
          <a:xfrm>
            <a:off x="6815555" y="3111500"/>
            <a:ext cx="5126100" cy="2870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IE"/>
              <a:t>Text classification with TF-IDF and Support Vector Machines</a:t>
            </a:r>
            <a:endParaRPr/>
          </a:p>
        </p:txBody>
      </p:sp>
      <p:sp>
        <p:nvSpPr>
          <p:cNvPr id="611" name="Google Shape;611;p54"/>
          <p:cNvSpPr/>
          <p:nvPr/>
        </p:nvSpPr>
        <p:spPr>
          <a:xfrm>
            <a:off x="1368525" y="4397725"/>
            <a:ext cx="4727400" cy="187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3200">
                <a:latin typeface="Calibri"/>
                <a:ea typeface="Calibri"/>
                <a:cs typeface="Calibri"/>
                <a:sym typeface="Calibri"/>
              </a:rPr>
              <a:t>Interested in a PhD?</a:t>
            </a:r>
            <a:endParaRPr sz="3200">
              <a:latin typeface="Calibri"/>
              <a:ea typeface="Calibri"/>
              <a:cs typeface="Calibri"/>
              <a:sym typeface="Calibri"/>
            </a:endParaRPr>
          </a:p>
          <a:p>
            <a:pPr marL="0" lvl="0" indent="0" algn="ctr" rtl="0">
              <a:spcBef>
                <a:spcPts val="0"/>
              </a:spcBef>
              <a:spcAft>
                <a:spcPts val="0"/>
              </a:spcAft>
              <a:buNone/>
            </a:pPr>
            <a:r>
              <a:rPr lang="en-IE" sz="3200">
                <a:latin typeface="Calibri"/>
                <a:ea typeface="Calibri"/>
                <a:cs typeface="Calibri"/>
                <a:sym typeface="Calibri"/>
              </a:rPr>
              <a:t>Talk to me</a:t>
            </a:r>
            <a:endParaRPr sz="3200">
              <a:latin typeface="Calibri"/>
              <a:ea typeface="Calibri"/>
              <a:cs typeface="Calibri"/>
              <a:sym typeface="Calibri"/>
            </a:endParaRPr>
          </a:p>
          <a:p>
            <a:pPr marL="0" lvl="0" indent="0" algn="ctr" rtl="0">
              <a:spcBef>
                <a:spcPts val="0"/>
              </a:spcBef>
              <a:spcAft>
                <a:spcPts val="0"/>
              </a:spcAft>
              <a:buNone/>
            </a:pPr>
            <a:r>
              <a:rPr lang="en-IE" sz="3200">
                <a:latin typeface="Calibri"/>
                <a:ea typeface="Calibri"/>
                <a:cs typeface="Calibri"/>
                <a:sym typeface="Calibri"/>
              </a:rPr>
              <a:t>GOIPG Deadline: 20th Oct</a:t>
            </a:r>
            <a:endParaRPr sz="32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5"/>
          <p:cNvSpPr txBox="1">
            <a:spLocks noGrp="1"/>
          </p:cNvSpPr>
          <p:nvPr>
            <p:ph type="ctrTitle"/>
          </p:nvPr>
        </p:nvSpPr>
        <p:spPr>
          <a:xfrm>
            <a:off x="6779675" y="731124"/>
            <a:ext cx="5162100" cy="541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8"/>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Authorship Identification</a:t>
            </a:r>
            <a:endParaRPr/>
          </a:p>
        </p:txBody>
      </p:sp>
      <p:pic>
        <p:nvPicPr>
          <p:cNvPr id="282" name="Google Shape;282;p18"/>
          <p:cNvPicPr preferRelativeResize="0"/>
          <p:nvPr/>
        </p:nvPicPr>
        <p:blipFill>
          <a:blip r:embed="rId3">
            <a:alphaModFix/>
          </a:blip>
          <a:stretch>
            <a:fillRect/>
          </a:stretch>
        </p:blipFill>
        <p:spPr>
          <a:xfrm>
            <a:off x="1508100" y="1974100"/>
            <a:ext cx="1714500" cy="2781300"/>
          </a:xfrm>
          <a:prstGeom prst="rect">
            <a:avLst/>
          </a:prstGeom>
          <a:noFill/>
          <a:ln>
            <a:noFill/>
          </a:ln>
        </p:spPr>
      </p:pic>
      <p:sp>
        <p:nvSpPr>
          <p:cNvPr id="283" name="Google Shape;283;p18"/>
          <p:cNvSpPr/>
          <p:nvPr/>
        </p:nvSpPr>
        <p:spPr>
          <a:xfrm>
            <a:off x="4867650" y="2298450"/>
            <a:ext cx="2456700" cy="2261100"/>
          </a:xfrm>
          <a:prstGeom prst="cube">
            <a:avLst>
              <a:gd name="adj" fmla="val 25000"/>
            </a:avLst>
          </a:prstGeom>
          <a:solidFill>
            <a:srgbClr val="3F3F3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4000" b="1">
                <a:solidFill>
                  <a:srgbClr val="FFFFFF"/>
                </a:solidFill>
                <a:latin typeface="Calibri"/>
                <a:ea typeface="Calibri"/>
                <a:cs typeface="Calibri"/>
                <a:sym typeface="Calibri"/>
              </a:rPr>
              <a:t>NLP</a:t>
            </a:r>
            <a:endParaRPr sz="4000" b="1">
              <a:solidFill>
                <a:srgbClr val="FFFFFF"/>
              </a:solidFill>
              <a:latin typeface="Calibri"/>
              <a:ea typeface="Calibri"/>
              <a:cs typeface="Calibri"/>
              <a:sym typeface="Calibri"/>
            </a:endParaRPr>
          </a:p>
        </p:txBody>
      </p:sp>
      <p:sp>
        <p:nvSpPr>
          <p:cNvPr id="284" name="Google Shape;284;p18"/>
          <p:cNvSpPr/>
          <p:nvPr/>
        </p:nvSpPr>
        <p:spPr>
          <a:xfrm>
            <a:off x="3742368" y="2963488"/>
            <a:ext cx="809700" cy="1172100"/>
          </a:xfrm>
          <a:prstGeom prst="rightArrow">
            <a:avLst>
              <a:gd name="adj1" fmla="val 50000"/>
              <a:gd name="adj2" fmla="val 50000"/>
            </a:avLst>
          </a:prstGeom>
          <a:solidFill>
            <a:srgbClr val="14914E"/>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7580933" y="2963497"/>
            <a:ext cx="809700" cy="1172100"/>
          </a:xfrm>
          <a:prstGeom prst="rightArrow">
            <a:avLst>
              <a:gd name="adj1" fmla="val 50000"/>
              <a:gd name="adj2" fmla="val 50000"/>
            </a:avLst>
          </a:prstGeom>
          <a:solidFill>
            <a:srgbClr val="990000"/>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6" name="Google Shape;286;p18"/>
          <p:cNvPicPr preferRelativeResize="0"/>
          <p:nvPr/>
        </p:nvPicPr>
        <p:blipFill>
          <a:blip r:embed="rId4">
            <a:alphaModFix/>
          </a:blip>
          <a:stretch>
            <a:fillRect/>
          </a:stretch>
        </p:blipFill>
        <p:spPr>
          <a:xfrm>
            <a:off x="9184225" y="1401675"/>
            <a:ext cx="1519268" cy="1797800"/>
          </a:xfrm>
          <a:prstGeom prst="rect">
            <a:avLst/>
          </a:prstGeom>
          <a:noFill/>
          <a:ln>
            <a:noFill/>
          </a:ln>
        </p:spPr>
      </p:pic>
      <p:pic>
        <p:nvPicPr>
          <p:cNvPr id="287" name="Google Shape;287;p18"/>
          <p:cNvPicPr preferRelativeResize="0"/>
          <p:nvPr/>
        </p:nvPicPr>
        <p:blipFill>
          <a:blip r:embed="rId5">
            <a:alphaModFix/>
          </a:blip>
          <a:stretch>
            <a:fillRect/>
          </a:stretch>
        </p:blipFill>
        <p:spPr>
          <a:xfrm>
            <a:off x="10175275" y="2650650"/>
            <a:ext cx="1484422" cy="1797800"/>
          </a:xfrm>
          <a:prstGeom prst="rect">
            <a:avLst/>
          </a:prstGeom>
          <a:noFill/>
          <a:ln>
            <a:noFill/>
          </a:ln>
        </p:spPr>
      </p:pic>
      <p:pic>
        <p:nvPicPr>
          <p:cNvPr id="288" name="Google Shape;288;p18"/>
          <p:cNvPicPr preferRelativeResize="0"/>
          <p:nvPr/>
        </p:nvPicPr>
        <p:blipFill>
          <a:blip r:embed="rId6">
            <a:alphaModFix/>
          </a:blip>
          <a:stretch>
            <a:fillRect/>
          </a:stretch>
        </p:blipFill>
        <p:spPr>
          <a:xfrm>
            <a:off x="9128100" y="4094375"/>
            <a:ext cx="1333500" cy="1724025"/>
          </a:xfrm>
          <a:prstGeom prst="rect">
            <a:avLst/>
          </a:prstGeom>
          <a:noFill/>
          <a:ln>
            <a:noFill/>
          </a:ln>
        </p:spPr>
      </p:pic>
      <p:sp>
        <p:nvSpPr>
          <p:cNvPr id="289" name="Google Shape;289;p18"/>
          <p:cNvSpPr txBox="1"/>
          <p:nvPr/>
        </p:nvSpPr>
        <p:spPr>
          <a:xfrm>
            <a:off x="9008913" y="935400"/>
            <a:ext cx="1869900" cy="249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E" sz="15000" b="1">
                <a:solidFill>
                  <a:schemeClr val="lt1"/>
                </a:solidFill>
                <a:latin typeface="Garamond"/>
                <a:ea typeface="Garamond"/>
                <a:cs typeface="Garamond"/>
                <a:sym typeface="Garamond"/>
              </a:rPr>
              <a:t>?</a:t>
            </a:r>
            <a:endParaRPr sz="15000" b="1">
              <a:solidFill>
                <a:schemeClr val="lt1"/>
              </a:solidFill>
              <a:latin typeface="Garamond"/>
              <a:ea typeface="Garamond"/>
              <a:cs typeface="Garamond"/>
              <a:sym typeface="Garamond"/>
            </a:endParaRPr>
          </a:p>
        </p:txBody>
      </p:sp>
      <p:sp>
        <p:nvSpPr>
          <p:cNvPr id="290" name="Google Shape;290;p18"/>
          <p:cNvSpPr txBox="1"/>
          <p:nvPr/>
        </p:nvSpPr>
        <p:spPr>
          <a:xfrm>
            <a:off x="10004188" y="2194150"/>
            <a:ext cx="1869900" cy="249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E" sz="15000" b="1">
                <a:solidFill>
                  <a:schemeClr val="lt1"/>
                </a:solidFill>
                <a:latin typeface="Garamond"/>
                <a:ea typeface="Garamond"/>
                <a:cs typeface="Garamond"/>
                <a:sym typeface="Garamond"/>
              </a:rPr>
              <a:t>?</a:t>
            </a:r>
            <a:endParaRPr sz="15000" b="1">
              <a:solidFill>
                <a:schemeClr val="lt1"/>
              </a:solidFill>
              <a:latin typeface="Garamond"/>
              <a:ea typeface="Garamond"/>
              <a:cs typeface="Garamond"/>
              <a:sym typeface="Garamond"/>
            </a:endParaRPr>
          </a:p>
        </p:txBody>
      </p:sp>
      <p:sp>
        <p:nvSpPr>
          <p:cNvPr id="291" name="Google Shape;291;p18"/>
          <p:cNvSpPr txBox="1"/>
          <p:nvPr/>
        </p:nvSpPr>
        <p:spPr>
          <a:xfrm>
            <a:off x="8969388" y="3599400"/>
            <a:ext cx="1869900" cy="249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E" sz="15000" b="1">
                <a:solidFill>
                  <a:schemeClr val="lt1"/>
                </a:solidFill>
                <a:latin typeface="Garamond"/>
                <a:ea typeface="Garamond"/>
                <a:cs typeface="Garamond"/>
                <a:sym typeface="Garamond"/>
              </a:rPr>
              <a:t>?</a:t>
            </a:r>
            <a:endParaRPr sz="15000" b="1">
              <a:solidFill>
                <a:schemeClr val="lt1"/>
              </a:solidFill>
              <a:latin typeface="Garamond"/>
              <a:ea typeface="Garamond"/>
              <a:cs typeface="Garamond"/>
              <a:sym typeface="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9"/>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E"/>
              <a:t>Classification and LIWC</a:t>
            </a:r>
            <a:endParaRPr/>
          </a:p>
        </p:txBody>
      </p:sp>
      <p:sp>
        <p:nvSpPr>
          <p:cNvPr id="298" name="Google Shape;298;p19"/>
          <p:cNvSpPr/>
          <p:nvPr/>
        </p:nvSpPr>
        <p:spPr>
          <a:xfrm>
            <a:off x="1009775" y="1617500"/>
            <a:ext cx="7872300" cy="1897800"/>
          </a:xfrm>
          <a:prstGeom prst="wedgeRectCallout">
            <a:avLst>
              <a:gd name="adj1" fmla="val 48577"/>
              <a:gd name="adj2" fmla="val 914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E" sz="1700" i="1">
                <a:solidFill>
                  <a:schemeClr val="dk1"/>
                </a:solidFill>
                <a:latin typeface="Times New Roman"/>
                <a:ea typeface="Times New Roman"/>
                <a:cs typeface="Times New Roman"/>
                <a:sym typeface="Times New Roman"/>
              </a:rPr>
              <a:t>The ways that individuals talk and write provide windows into their emotional and cognitive</a:t>
            </a:r>
            <a:endParaRPr sz="1700" i="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E" sz="1700" i="1">
                <a:solidFill>
                  <a:schemeClr val="dk1"/>
                </a:solidFill>
                <a:latin typeface="Times New Roman"/>
                <a:ea typeface="Times New Roman"/>
                <a:cs typeface="Times New Roman"/>
                <a:sym typeface="Times New Roman"/>
              </a:rPr>
              <a:t>worlds... evidence to suggest that people’s physical and mental health can be predicted by the words they use</a:t>
            </a:r>
            <a:endParaRPr sz="1700" i="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700" i="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E" sz="1700" i="1">
                <a:solidFill>
                  <a:schemeClr val="dk1"/>
                </a:solidFill>
                <a:latin typeface="Times New Roman"/>
                <a:ea typeface="Times New Roman"/>
                <a:cs typeface="Times New Roman"/>
                <a:sym typeface="Times New Roman"/>
              </a:rPr>
              <a:t>first-person singular pronouns (e.g., I, me, my) were reliably linked to people’s levels of depression</a:t>
            </a:r>
            <a:endParaRPr sz="1700" i="1">
              <a:solidFill>
                <a:schemeClr val="dk1"/>
              </a:solidFill>
              <a:latin typeface="Times New Roman"/>
              <a:ea typeface="Times New Roman"/>
              <a:cs typeface="Times New Roman"/>
              <a:sym typeface="Times New Roman"/>
            </a:endParaRPr>
          </a:p>
        </p:txBody>
      </p:sp>
      <p:pic>
        <p:nvPicPr>
          <p:cNvPr id="299" name="Google Shape;299;p19"/>
          <p:cNvPicPr preferRelativeResize="0"/>
          <p:nvPr/>
        </p:nvPicPr>
        <p:blipFill>
          <a:blip r:embed="rId3">
            <a:alphaModFix/>
          </a:blip>
          <a:stretch>
            <a:fillRect/>
          </a:stretch>
        </p:blipFill>
        <p:spPr>
          <a:xfrm>
            <a:off x="9483400" y="2363125"/>
            <a:ext cx="1714500" cy="2286000"/>
          </a:xfrm>
          <a:prstGeom prst="rect">
            <a:avLst/>
          </a:prstGeom>
          <a:noFill/>
          <a:ln>
            <a:noFill/>
          </a:ln>
        </p:spPr>
      </p:pic>
      <p:sp>
        <p:nvSpPr>
          <p:cNvPr id="300" name="Google Shape;300;p19"/>
          <p:cNvSpPr/>
          <p:nvPr/>
        </p:nvSpPr>
        <p:spPr>
          <a:xfrm>
            <a:off x="1009775" y="4478500"/>
            <a:ext cx="5637900" cy="1196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2300">
                <a:latin typeface="Calibri"/>
                <a:ea typeface="Calibri"/>
                <a:cs typeface="Calibri"/>
                <a:sym typeface="Calibri"/>
              </a:rPr>
              <a:t>Common words also useful for many applications!</a:t>
            </a:r>
            <a:endParaRPr sz="2300">
              <a:latin typeface="Calibri"/>
              <a:ea typeface="Calibri"/>
              <a:cs typeface="Calibri"/>
              <a:sym typeface="Calibri"/>
            </a:endParaRPr>
          </a:p>
        </p:txBody>
      </p:sp>
      <p:sp>
        <p:nvSpPr>
          <p:cNvPr id="301" name="Google Shape;301;p19"/>
          <p:cNvSpPr/>
          <p:nvPr/>
        </p:nvSpPr>
        <p:spPr>
          <a:xfrm>
            <a:off x="8798050" y="4880550"/>
            <a:ext cx="3122700" cy="105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E" sz="1700" b="1">
                <a:latin typeface="Calibri"/>
                <a:ea typeface="Calibri"/>
                <a:cs typeface="Calibri"/>
                <a:sym typeface="Calibri"/>
              </a:rPr>
              <a:t>James W. Pennebaker</a:t>
            </a:r>
            <a:endParaRPr sz="1700" b="1">
              <a:latin typeface="Calibri"/>
              <a:ea typeface="Calibri"/>
              <a:cs typeface="Calibri"/>
              <a:sym typeface="Calibri"/>
            </a:endParaRPr>
          </a:p>
          <a:p>
            <a:pPr marL="0" lvl="0" indent="0" algn="ctr" rtl="0">
              <a:spcBef>
                <a:spcPts val="0"/>
              </a:spcBef>
              <a:spcAft>
                <a:spcPts val="0"/>
              </a:spcAft>
              <a:buNone/>
            </a:pPr>
            <a:r>
              <a:rPr lang="en-IE" sz="1700">
                <a:latin typeface="Calibri"/>
                <a:ea typeface="Calibri"/>
                <a:cs typeface="Calibri"/>
                <a:sym typeface="Calibri"/>
              </a:rPr>
              <a:t>Creator of LIWC (Linguistic Inquiry and Word Count)</a:t>
            </a:r>
            <a:endParaRPr sz="17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75114A"/>
              </a:buClr>
              <a:buSzPts val="4400"/>
              <a:buFont typeface="Calibri"/>
              <a:buNone/>
            </a:pPr>
            <a:r>
              <a:rPr lang="en-IE" sz="4400"/>
              <a:t>Suggestion Mining</a:t>
            </a:r>
            <a:endParaRPr/>
          </a:p>
        </p:txBody>
      </p:sp>
      <p:sp>
        <p:nvSpPr>
          <p:cNvPr id="308" name="Google Shape;308;p20"/>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1000"/>
              </a:spcBef>
              <a:spcAft>
                <a:spcPts val="0"/>
              </a:spcAft>
              <a:buClr>
                <a:srgbClr val="3F3F3F"/>
              </a:buClr>
              <a:buSzPts val="2800"/>
              <a:buFont typeface="Arial"/>
              <a:buNone/>
            </a:pPr>
            <a:endParaRPr/>
          </a:p>
        </p:txBody>
      </p:sp>
      <p:sp>
        <p:nvSpPr>
          <p:cNvPr id="309" name="Google Shape;309;p20"/>
          <p:cNvSpPr txBox="1">
            <a:spLocks noGrp="1"/>
          </p:cNvSpPr>
          <p:nvPr>
            <p:ph type="ftr" idx="11"/>
          </p:nvPr>
        </p:nvSpPr>
        <p:spPr>
          <a:xfrm>
            <a:off x="7239000" y="6113463"/>
            <a:ext cx="4114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IE"/>
              <a:t>7</a:t>
            </a:fld>
            <a:endParaRPr/>
          </a:p>
        </p:txBody>
      </p:sp>
      <p:sp>
        <p:nvSpPr>
          <p:cNvPr id="310" name="Google Shape;310;p20"/>
          <p:cNvSpPr/>
          <p:nvPr/>
        </p:nvSpPr>
        <p:spPr>
          <a:xfrm rot="234013">
            <a:off x="6933859" y="2485128"/>
            <a:ext cx="2880070" cy="2699950"/>
          </a:xfrm>
          <a:prstGeom prst="rect">
            <a:avLst/>
          </a:prstGeom>
          <a:solidFill>
            <a:srgbClr val="FFFFD1"/>
          </a:solidFill>
          <a:ln>
            <a:noFill/>
          </a:ln>
          <a:effectLst>
            <a:outerShdw blurRad="50800" dist="38100" dir="2700000" algn="tl" rotWithShape="0">
              <a:srgbClr val="000000">
                <a:alpha val="40000"/>
              </a:srgbClr>
            </a:outerShdw>
          </a:effectLst>
        </p:spPr>
        <p:txBody>
          <a:bodyPr spcFirstLastPara="1" wrap="square" lIns="144000" tIns="360000" rIns="72000" bIns="72000" anchor="t" anchorCtr="0">
            <a:noAutofit/>
          </a:bodyPr>
          <a:lstStyle/>
          <a:p>
            <a:pPr marL="0" marR="0" lvl="0" indent="0" algn="l" rtl="0">
              <a:lnSpc>
                <a:spcPct val="100000"/>
              </a:lnSpc>
              <a:spcBef>
                <a:spcPts val="0"/>
              </a:spcBef>
              <a:spcAft>
                <a:spcPts val="0"/>
              </a:spcAft>
              <a:buNone/>
            </a:pPr>
            <a:r>
              <a:rPr lang="en-IE" sz="2000" b="1" i="0" u="none" strike="noStrike" cap="none">
                <a:solidFill>
                  <a:srgbClr val="FF0000"/>
                </a:solidFill>
                <a:latin typeface="Arial"/>
                <a:ea typeface="Arial"/>
                <a:cs typeface="Arial"/>
                <a:sym typeface="Arial"/>
              </a:rPr>
              <a:t>#alert @NLP_lovers!!</a:t>
            </a:r>
            <a:endParaRPr/>
          </a:p>
          <a:p>
            <a:pPr marL="107999" marR="0" lvl="0" indent="0" algn="l" rtl="0">
              <a:lnSpc>
                <a:spcPct val="100000"/>
              </a:lnSpc>
              <a:spcBef>
                <a:spcPts val="1200"/>
              </a:spcBef>
              <a:spcAft>
                <a:spcPts val="0"/>
              </a:spcAft>
              <a:buNone/>
            </a:pPr>
            <a:r>
              <a:rPr lang="en-IE" sz="1800" b="0" i="0" u="none" strike="noStrike" cap="none">
                <a:solidFill>
                  <a:schemeClr val="dk1"/>
                </a:solidFill>
                <a:latin typeface="Arial"/>
                <a:ea typeface="Arial"/>
                <a:cs typeface="Arial"/>
                <a:sym typeface="Arial"/>
              </a:rPr>
              <a:t>This is the …</a:t>
            </a:r>
            <a:endParaRPr/>
          </a:p>
          <a:p>
            <a:pPr marL="251999" marR="0" lvl="2" indent="0" algn="l" rtl="0">
              <a:lnSpc>
                <a:spcPct val="100000"/>
              </a:lnSpc>
              <a:spcBef>
                <a:spcPts val="1200"/>
              </a:spcBef>
              <a:spcAft>
                <a:spcPts val="0"/>
              </a:spcAft>
              <a:buNone/>
            </a:pPr>
            <a:r>
              <a:rPr lang="en-IE" sz="1800" b="0" i="0" u="none" strike="noStrike" cap="none">
                <a:solidFill>
                  <a:srgbClr val="75114A"/>
                </a:solidFill>
                <a:latin typeface="Arial"/>
                <a:ea typeface="Arial"/>
                <a:cs typeface="Arial"/>
                <a:sym typeface="Arial"/>
              </a:rPr>
              <a:t>Assignment Topic </a:t>
            </a:r>
            <a:r>
              <a:rPr lang="en-IE" sz="1800" b="0" i="0" u="none" strike="noStrike" cap="none">
                <a:solidFill>
                  <a:schemeClr val="lt1"/>
                </a:solidFill>
                <a:latin typeface="Arial"/>
                <a:ea typeface="Arial"/>
                <a:cs typeface="Arial"/>
                <a:sym typeface="Arial"/>
              </a:rPr>
              <a:t>🤭</a:t>
            </a:r>
            <a:endParaRPr/>
          </a:p>
          <a:p>
            <a:pPr marL="107999" marR="0" lvl="0" indent="0" algn="l" rtl="0">
              <a:lnSpc>
                <a:spcPct val="100000"/>
              </a:lnSpc>
              <a:spcBef>
                <a:spcPts val="1200"/>
              </a:spcBef>
              <a:spcAft>
                <a:spcPts val="0"/>
              </a:spcAft>
              <a:buNone/>
            </a:pPr>
            <a:r>
              <a:rPr lang="en-IE" sz="1800" b="0" i="0" u="none" strike="noStrike" cap="none">
                <a:solidFill>
                  <a:schemeClr val="dk1"/>
                </a:solidFill>
                <a:latin typeface="Arial"/>
                <a:ea typeface="Arial"/>
                <a:cs typeface="Arial"/>
                <a:sym typeface="Arial"/>
              </a:rPr>
              <a:t>I </a:t>
            </a:r>
            <a:r>
              <a:rPr lang="en-IE" sz="1800" b="1" i="0" u="none" strike="noStrike" cap="none">
                <a:solidFill>
                  <a:schemeClr val="dk1"/>
                </a:solidFill>
                <a:latin typeface="Arial"/>
                <a:ea typeface="Arial"/>
                <a:cs typeface="Arial"/>
                <a:sym typeface="Arial"/>
              </a:rPr>
              <a:t>suggest</a:t>
            </a:r>
            <a:r>
              <a:rPr lang="en-IE" sz="1800" b="0" i="0" u="none" strike="noStrike" cap="none">
                <a:solidFill>
                  <a:schemeClr val="dk1"/>
                </a:solidFill>
                <a:latin typeface="Arial"/>
                <a:ea typeface="Arial"/>
                <a:cs typeface="Arial"/>
                <a:sym typeface="Arial"/>
              </a:rPr>
              <a:t> having a sip of water &amp; #pay_extra_attention ;)</a:t>
            </a:r>
            <a:endParaRPr/>
          </a:p>
          <a:p>
            <a:pPr marL="0" marR="0" lvl="0" indent="0" algn="l" rtl="0">
              <a:lnSpc>
                <a:spcPct val="100000"/>
              </a:lnSpc>
              <a:spcBef>
                <a:spcPts val="0"/>
              </a:spcBef>
              <a:spcAft>
                <a:spcPts val="0"/>
              </a:spcAft>
              <a:buNone/>
            </a:pPr>
            <a:endParaRPr sz="1400" b="0" i="0" u="none" strike="noStrike" cap="none">
              <a:solidFill>
                <a:srgbClr val="595959"/>
              </a:solidFill>
              <a:latin typeface="Arial"/>
              <a:ea typeface="Arial"/>
              <a:cs typeface="Arial"/>
              <a:sym typeface="Arial"/>
            </a:endParaRPr>
          </a:p>
        </p:txBody>
      </p:sp>
      <p:pic>
        <p:nvPicPr>
          <p:cNvPr id="311" name="Google Shape;311;p20"/>
          <p:cNvPicPr preferRelativeResize="0"/>
          <p:nvPr/>
        </p:nvPicPr>
        <p:blipFill rotWithShape="1">
          <a:blip r:embed="rId3">
            <a:alphaModFix/>
          </a:blip>
          <a:srcRect/>
          <a:stretch/>
        </p:blipFill>
        <p:spPr>
          <a:xfrm>
            <a:off x="972676" y="1787393"/>
            <a:ext cx="4126353" cy="4095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1"/>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400"/>
              <a:buNone/>
            </a:pPr>
            <a:r>
              <a:rPr lang="en-IE"/>
              <a:t>Suggestions</a:t>
            </a:r>
            <a:endParaRPr/>
          </a:p>
        </p:txBody>
      </p:sp>
      <p:sp>
        <p:nvSpPr>
          <p:cNvPr id="317" name="Google Shape;317;p21"/>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800"/>
              <a:buNone/>
            </a:pPr>
            <a:r>
              <a:rPr lang="en-IE"/>
              <a:t>Opinionated texts may express </a:t>
            </a:r>
            <a:r>
              <a:rPr lang="en-IE" b="1"/>
              <a:t>suggestions for others or for improvement</a:t>
            </a:r>
            <a:endParaRPr b="1"/>
          </a:p>
          <a:p>
            <a:pPr marL="0" lvl="0" indent="0" algn="l" rtl="0">
              <a:lnSpc>
                <a:spcPct val="115000"/>
              </a:lnSpc>
              <a:spcBef>
                <a:spcPts val="0"/>
              </a:spcBef>
              <a:spcAft>
                <a:spcPts val="0"/>
              </a:spcAft>
              <a:buSzPts val="2800"/>
              <a:buNone/>
            </a:pPr>
            <a:r>
              <a:rPr lang="en-IE"/>
              <a:t>Often in text segments with</a:t>
            </a:r>
            <a:r>
              <a:rPr lang="en-IE" b="1"/>
              <a:t> neutral sentiment  </a:t>
            </a:r>
            <a:endParaRPr b="1"/>
          </a:p>
        </p:txBody>
      </p:sp>
      <p:sp>
        <p:nvSpPr>
          <p:cNvPr id="318" name="Google Shape;318;p21"/>
          <p:cNvSpPr/>
          <p:nvPr/>
        </p:nvSpPr>
        <p:spPr>
          <a:xfrm>
            <a:off x="4211358" y="3661158"/>
            <a:ext cx="3341400" cy="2426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9" name="Google Shape;319;p21"/>
          <p:cNvSpPr/>
          <p:nvPr/>
        </p:nvSpPr>
        <p:spPr>
          <a:xfrm>
            <a:off x="866975" y="5095241"/>
            <a:ext cx="3638400" cy="1338000"/>
          </a:xfrm>
          <a:prstGeom prst="wedgeEllipseCallout">
            <a:avLst>
              <a:gd name="adj1" fmla="val 53803"/>
              <a:gd name="adj2" fmla="val -36394"/>
            </a:avLst>
          </a:prstGeom>
          <a:solidFill>
            <a:schemeClr val="lt1"/>
          </a:solidFill>
          <a:ln w="2540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5080" lvl="0" indent="0" algn="l" rtl="0">
              <a:lnSpc>
                <a:spcPct val="118750"/>
              </a:lnSpc>
              <a:spcBef>
                <a:spcPts val="0"/>
              </a:spcBef>
              <a:spcAft>
                <a:spcPts val="0"/>
              </a:spcAft>
              <a:buClr>
                <a:srgbClr val="000000"/>
              </a:buClr>
              <a:buSzPts val="2000"/>
              <a:buFont typeface="Arial"/>
              <a:buNone/>
            </a:pPr>
            <a:r>
              <a:rPr lang="en-IE" sz="2000" b="0" i="0" u="none" strike="noStrike" cap="none">
                <a:solidFill>
                  <a:schemeClr val="accent1"/>
                </a:solidFill>
                <a:latin typeface="Calibri"/>
                <a:ea typeface="Calibri"/>
                <a:cs typeface="Calibri"/>
                <a:sym typeface="Calibri"/>
              </a:rPr>
              <a:t>Be sure to specify a room at the back of the hotel.</a:t>
            </a:r>
            <a:endParaRPr sz="2400" b="0" i="0" u="none" strike="noStrike" cap="none">
              <a:solidFill>
                <a:schemeClr val="accent1"/>
              </a:solidFill>
              <a:latin typeface="Calibri"/>
              <a:ea typeface="Calibri"/>
              <a:cs typeface="Calibri"/>
              <a:sym typeface="Calibri"/>
            </a:endParaRPr>
          </a:p>
        </p:txBody>
      </p:sp>
      <p:sp>
        <p:nvSpPr>
          <p:cNvPr id="320" name="Google Shape;320;p21"/>
          <p:cNvSpPr/>
          <p:nvPr/>
        </p:nvSpPr>
        <p:spPr>
          <a:xfrm>
            <a:off x="7120827" y="3196842"/>
            <a:ext cx="3476700" cy="1543500"/>
          </a:xfrm>
          <a:prstGeom prst="wedgeEllipseCallout">
            <a:avLst>
              <a:gd name="adj1" fmla="val -50950"/>
              <a:gd name="adj2" fmla="val 49663"/>
            </a:avLst>
          </a:prstGeom>
          <a:solidFill>
            <a:schemeClr val="lt1"/>
          </a:solidFill>
          <a:ln w="2540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5080" lvl="0" indent="0" algn="l" rtl="0">
              <a:lnSpc>
                <a:spcPct val="118750"/>
              </a:lnSpc>
              <a:spcBef>
                <a:spcPts val="0"/>
              </a:spcBef>
              <a:spcAft>
                <a:spcPts val="0"/>
              </a:spcAft>
              <a:buClr>
                <a:srgbClr val="000000"/>
              </a:buClr>
              <a:buSzPts val="2000"/>
              <a:buFont typeface="Arial"/>
              <a:buNone/>
            </a:pPr>
            <a:r>
              <a:rPr lang="en-IE" sz="2000" b="0" i="0" u="none" strike="noStrike" cap="none">
                <a:solidFill>
                  <a:schemeClr val="accent1"/>
                </a:solidFill>
                <a:latin typeface="Calibri"/>
                <a:ea typeface="Calibri"/>
                <a:cs typeface="Calibri"/>
                <a:sym typeface="Calibri"/>
              </a:rPr>
              <a:t>I suggest to keep a set of normal, macro and telephoto lens</a:t>
            </a:r>
            <a:endParaRPr sz="2400" b="0" i="0" u="none" strike="noStrike" cap="none">
              <a:solidFill>
                <a:schemeClr val="accent1"/>
              </a:solidFill>
              <a:latin typeface="Calibri"/>
              <a:ea typeface="Calibri"/>
              <a:cs typeface="Calibri"/>
              <a:sym typeface="Calibri"/>
            </a:endParaRPr>
          </a:p>
        </p:txBody>
      </p:sp>
      <p:sp>
        <p:nvSpPr>
          <p:cNvPr id="321" name="Google Shape;321;p21"/>
          <p:cNvSpPr/>
          <p:nvPr/>
        </p:nvSpPr>
        <p:spPr>
          <a:xfrm>
            <a:off x="345127" y="3403004"/>
            <a:ext cx="3638400" cy="1505100"/>
          </a:xfrm>
          <a:prstGeom prst="wedgeEllipseCallout">
            <a:avLst>
              <a:gd name="adj1" fmla="val 57129"/>
              <a:gd name="adj2" fmla="val 63179"/>
            </a:avLst>
          </a:prstGeom>
          <a:solidFill>
            <a:schemeClr val="lt1"/>
          </a:solidFill>
          <a:ln w="25400" cap="flat" cmpd="sng">
            <a:solidFill>
              <a:schemeClr val="dk1"/>
            </a:solidFill>
            <a:prstDash val="dash"/>
            <a:round/>
            <a:headEnd type="none" w="sm" len="sm"/>
            <a:tailEnd type="none" w="sm" len="sm"/>
          </a:ln>
        </p:spPr>
        <p:txBody>
          <a:bodyPr spcFirstLastPara="1" wrap="square" lIns="0" tIns="0" rIns="0" bIns="0" anchor="ctr" anchorCtr="0">
            <a:noAutofit/>
          </a:bodyPr>
          <a:lstStyle/>
          <a:p>
            <a:pPr marL="0" marR="5080" lvl="0" indent="0" algn="l" rtl="0">
              <a:lnSpc>
                <a:spcPct val="115000"/>
              </a:lnSpc>
              <a:spcBef>
                <a:spcPts val="0"/>
              </a:spcBef>
              <a:spcAft>
                <a:spcPts val="0"/>
              </a:spcAft>
              <a:buClr>
                <a:srgbClr val="000000"/>
              </a:buClr>
              <a:buSzPts val="2000"/>
              <a:buFont typeface="Arial"/>
              <a:buNone/>
            </a:pPr>
            <a:r>
              <a:rPr lang="en-IE" sz="2000" b="0" i="0" u="none" strike="noStrike" cap="none">
                <a:solidFill>
                  <a:schemeClr val="accent1"/>
                </a:solidFill>
                <a:latin typeface="Calibri"/>
                <a:ea typeface="Calibri"/>
                <a:cs typeface="Calibri"/>
                <a:sym typeface="Calibri"/>
              </a:rPr>
              <a:t>Dear Microsoft, release a new zune with your wp7 launch on the 11th.</a:t>
            </a:r>
            <a:endParaRPr sz="2000" b="0" i="0" u="none" strike="noStrike" cap="none">
              <a:solidFill>
                <a:schemeClr val="accent1"/>
              </a:solidFill>
              <a:latin typeface="Calibri"/>
              <a:ea typeface="Calibri"/>
              <a:cs typeface="Calibri"/>
              <a:sym typeface="Calibri"/>
            </a:endParaRPr>
          </a:p>
        </p:txBody>
      </p:sp>
      <p:sp>
        <p:nvSpPr>
          <p:cNvPr id="322" name="Google Shape;322;p21"/>
          <p:cNvSpPr txBox="1"/>
          <p:nvPr/>
        </p:nvSpPr>
        <p:spPr>
          <a:xfrm>
            <a:off x="13031283" y="5374125"/>
            <a:ext cx="171000" cy="177900"/>
          </a:xfrm>
          <a:prstGeom prst="rect">
            <a:avLst/>
          </a:prstGeom>
          <a:noFill/>
          <a:ln>
            <a:noFill/>
          </a:ln>
        </p:spPr>
        <p:txBody>
          <a:bodyPr spcFirstLastPara="1" wrap="square" lIns="0" tIns="0" rIns="0" bIns="0" anchor="t" anchorCtr="0">
            <a:noAutofit/>
          </a:bodyPr>
          <a:lstStyle/>
          <a:p>
            <a:pPr marL="25400" marR="0" lvl="0" indent="0" algn="l" rtl="0">
              <a:lnSpc>
                <a:spcPct val="100000"/>
              </a:lnSpc>
              <a:spcBef>
                <a:spcPts val="0"/>
              </a:spcBef>
              <a:spcAft>
                <a:spcPts val="0"/>
              </a:spcAft>
              <a:buClr>
                <a:srgbClr val="000000"/>
              </a:buClr>
              <a:buSzPts val="1200"/>
              <a:buFont typeface="Arial"/>
              <a:buNone/>
            </a:pPr>
            <a:fld id="{00000000-1234-1234-1234-123412341234}" type="slidenum">
              <a:rPr lang="en-IE" sz="1200" b="0" i="0" u="none" strike="noStrike" cap="none">
                <a:solidFill>
                  <a:srgbClr val="FFFFFF"/>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
        <p:nvSpPr>
          <p:cNvPr id="323" name="Google Shape;323;p21"/>
          <p:cNvSpPr/>
          <p:nvPr/>
        </p:nvSpPr>
        <p:spPr>
          <a:xfrm>
            <a:off x="5095825" y="6165300"/>
            <a:ext cx="6976800" cy="288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IE" sz="1400" b="0" i="0" u="none" strike="noStrike" cap="none">
                <a:solidFill>
                  <a:srgbClr val="000000"/>
                </a:solidFill>
                <a:latin typeface="Arial"/>
                <a:ea typeface="Arial"/>
                <a:cs typeface="Arial"/>
                <a:sym typeface="Arial"/>
              </a:rPr>
              <a:t>Sapna Negi, 2019. </a:t>
            </a:r>
            <a:r>
              <a:rPr lang="en-IE" sz="1400" b="0" i="1" u="none" strike="noStrike" cap="none">
                <a:solidFill>
                  <a:srgbClr val="000000"/>
                </a:solidFill>
                <a:latin typeface="Arial"/>
                <a:ea typeface="Arial"/>
                <a:cs typeface="Arial"/>
                <a:sym typeface="Arial"/>
              </a:rPr>
              <a:t>Suggestion mining from text</a:t>
            </a:r>
            <a:r>
              <a:rPr lang="en-IE" sz="1400" b="0" i="0" u="none" strike="noStrike" cap="none">
                <a:solidFill>
                  <a:srgbClr val="000000"/>
                </a:solidFill>
                <a:latin typeface="Arial"/>
                <a:ea typeface="Arial"/>
                <a:cs typeface="Arial"/>
                <a:sym typeface="Arial"/>
              </a:rPr>
              <a:t> (Doctoral dissertation, NUI Galway)</a:t>
            </a:r>
            <a:endParaRPr sz="1400" b="0" i="1" u="none" strike="noStrike" cap="none">
              <a:solidFill>
                <a:srgbClr val="000000"/>
              </a:solidFill>
              <a:latin typeface="Arial"/>
              <a:ea typeface="Arial"/>
              <a:cs typeface="Arial"/>
              <a:sym typeface="Arial"/>
            </a:endParaRPr>
          </a:p>
        </p:txBody>
      </p:sp>
      <p:pic>
        <p:nvPicPr>
          <p:cNvPr id="324" name="Google Shape;324;p21"/>
          <p:cNvPicPr preferRelativeResize="0"/>
          <p:nvPr/>
        </p:nvPicPr>
        <p:blipFill rotWithShape="1">
          <a:blip r:embed="rId4">
            <a:alphaModFix/>
          </a:blip>
          <a:srcRect/>
          <a:stretch/>
        </p:blipFill>
        <p:spPr>
          <a:xfrm>
            <a:off x="9229725" y="3863466"/>
            <a:ext cx="2105025" cy="20892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1"/>
                                        </p:tgtEl>
                                        <p:attrNameLst>
                                          <p:attrName>style.visibility</p:attrName>
                                        </p:attrNameLst>
                                      </p:cBhvr>
                                      <p:to>
                                        <p:strVal val="visible"/>
                                      </p:to>
                                    </p:set>
                                    <p:animEffect transition="in" filter="fade">
                                      <p:cBhvr>
                                        <p:cTn id="12" dur="1000"/>
                                        <p:tgtEl>
                                          <p:spTgt spid="3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0"/>
                                        </p:tgtEl>
                                        <p:attrNameLst>
                                          <p:attrName>style.visibility</p:attrName>
                                        </p:attrNameLst>
                                      </p:cBhvr>
                                      <p:to>
                                        <p:strVal val="visible"/>
                                      </p:to>
                                    </p:set>
                                    <p:animEffect transition="in" filter="fade">
                                      <p:cBhvr>
                                        <p:cTn id="17" dur="1000"/>
                                        <p:tgtEl>
                                          <p:spTgt spid="3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9"/>
                                        </p:tgtEl>
                                        <p:attrNameLst>
                                          <p:attrName>style.visibility</p:attrName>
                                        </p:attrNameLst>
                                      </p:cBhvr>
                                      <p:to>
                                        <p:strVal val="visible"/>
                                      </p:to>
                                    </p:set>
                                    <p:animEffect transition="in" filter="fade">
                                      <p:cBhvr>
                                        <p:cTn id="22" dur="10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2"/>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4400"/>
              <a:buNone/>
            </a:pPr>
            <a:r>
              <a:rPr lang="en-IE"/>
              <a:t>Suggestion Mining</a:t>
            </a:r>
            <a:endParaRPr/>
          </a:p>
        </p:txBody>
      </p:sp>
      <p:sp>
        <p:nvSpPr>
          <p:cNvPr id="330" name="Google Shape;330;p22"/>
          <p:cNvSpPr txBox="1">
            <a:spLocks noGrp="1"/>
          </p:cNvSpPr>
          <p:nvPr>
            <p:ph type="body" idx="1"/>
          </p:nvPr>
        </p:nvSpPr>
        <p:spPr>
          <a:xfrm>
            <a:off x="838200" y="1825625"/>
            <a:ext cx="10515600" cy="381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800"/>
              <a:buNone/>
            </a:pPr>
            <a:r>
              <a:rPr lang="en-IE"/>
              <a:t>Suggestion Mining comprises:</a:t>
            </a:r>
            <a:endParaRPr/>
          </a:p>
          <a:p>
            <a:pPr marL="457200" lvl="0" indent="-406400" algn="l" rtl="0">
              <a:lnSpc>
                <a:spcPct val="115000"/>
              </a:lnSpc>
              <a:spcBef>
                <a:spcPts val="0"/>
              </a:spcBef>
              <a:spcAft>
                <a:spcPts val="0"/>
              </a:spcAft>
              <a:buSzPts val="2800"/>
              <a:buChar char="•"/>
            </a:pPr>
            <a:r>
              <a:rPr lang="en-IE" b="1"/>
              <a:t>suggestion classification</a:t>
            </a:r>
            <a:r>
              <a:rPr lang="en-IE"/>
              <a:t> – binary (y/n) classification of input string </a:t>
            </a:r>
            <a:endParaRPr/>
          </a:p>
          <a:p>
            <a:pPr marL="457200" lvl="0" indent="-406400" algn="l" rtl="0">
              <a:lnSpc>
                <a:spcPct val="115000"/>
              </a:lnSpc>
              <a:spcBef>
                <a:spcPts val="0"/>
              </a:spcBef>
              <a:spcAft>
                <a:spcPts val="0"/>
              </a:spcAft>
              <a:buSzPts val="2800"/>
              <a:buChar char="•"/>
            </a:pPr>
            <a:r>
              <a:rPr lang="en-IE" b="1"/>
              <a:t>suggestion extraction </a:t>
            </a:r>
            <a:r>
              <a:rPr lang="en-IE"/>
              <a:t>– span identification of the suggestion</a:t>
            </a:r>
            <a:endParaRPr/>
          </a:p>
          <a:p>
            <a:pPr marL="457200" lvl="0" indent="-406400" algn="l" rtl="0">
              <a:lnSpc>
                <a:spcPct val="115000"/>
              </a:lnSpc>
              <a:spcBef>
                <a:spcPts val="0"/>
              </a:spcBef>
              <a:spcAft>
                <a:spcPts val="0"/>
              </a:spcAft>
              <a:buSzPts val="2800"/>
              <a:buChar char="•"/>
            </a:pPr>
            <a:r>
              <a:rPr lang="en-IE" b="1"/>
              <a:t>suggestion aspect detection</a:t>
            </a:r>
            <a:r>
              <a:rPr lang="en-IE"/>
              <a:t> – identify the aspect of the suggestion</a:t>
            </a:r>
            <a:endParaRPr/>
          </a:p>
          <a:p>
            <a:pPr marL="457200" lvl="0" indent="-406400" algn="l" rtl="0">
              <a:lnSpc>
                <a:spcPct val="115000"/>
              </a:lnSpc>
              <a:spcBef>
                <a:spcPts val="0"/>
              </a:spcBef>
              <a:spcAft>
                <a:spcPts val="0"/>
              </a:spcAft>
              <a:buSzPts val="2800"/>
              <a:buChar char="•"/>
            </a:pPr>
            <a:r>
              <a:rPr lang="en-IE" b="1"/>
              <a:t>suggestions clustering </a:t>
            </a:r>
            <a:r>
              <a:rPr lang="en-IE"/>
              <a:t>– aggregate similar suggestions together (might include paraphrasing)</a:t>
            </a:r>
            <a:endParaRPr/>
          </a:p>
        </p:txBody>
      </p:sp>
      <p:sp>
        <p:nvSpPr>
          <p:cNvPr id="331" name="Google Shape;331;p22"/>
          <p:cNvSpPr txBox="1"/>
          <p:nvPr/>
        </p:nvSpPr>
        <p:spPr>
          <a:xfrm>
            <a:off x="12245425" y="5059160"/>
            <a:ext cx="240600" cy="1779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Clr>
                <a:srgbClr val="000000"/>
              </a:buClr>
              <a:buSzPts val="1200"/>
              <a:buFont typeface="Arial"/>
              <a:buNone/>
            </a:pPr>
            <a:r>
              <a:rPr lang="en-IE" sz="1200" b="0" i="0" u="none" strike="noStrike" cap="none">
                <a:solidFill>
                  <a:srgbClr val="FFFFFF"/>
                </a:solidFill>
                <a:latin typeface="Calibri"/>
                <a:ea typeface="Calibri"/>
                <a:cs typeface="Calibri"/>
                <a:sym typeface="Calibri"/>
              </a:rPr>
              <a:t>10</a:t>
            </a:r>
            <a:endParaRPr sz="1200" b="0" i="0" u="none" strike="noStrike" cap="none">
              <a:solidFill>
                <a:srgbClr val="000000"/>
              </a:solidFill>
              <a:latin typeface="Calibri"/>
              <a:ea typeface="Calibri"/>
              <a:cs typeface="Calibri"/>
              <a:sym typeface="Calibri"/>
            </a:endParaRPr>
          </a:p>
        </p:txBody>
      </p:sp>
      <p:sp>
        <p:nvSpPr>
          <p:cNvPr id="332" name="Google Shape;332;p22"/>
          <p:cNvSpPr/>
          <p:nvPr/>
        </p:nvSpPr>
        <p:spPr>
          <a:xfrm>
            <a:off x="5095825" y="6165300"/>
            <a:ext cx="6976800" cy="288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IE" sz="1400" b="0" i="0" u="none" strike="noStrike" cap="none">
                <a:solidFill>
                  <a:srgbClr val="000000"/>
                </a:solidFill>
                <a:latin typeface="Arial"/>
                <a:ea typeface="Arial"/>
                <a:cs typeface="Arial"/>
                <a:sym typeface="Arial"/>
              </a:rPr>
              <a:t>Sapna Negi, 2019. </a:t>
            </a:r>
            <a:r>
              <a:rPr lang="en-IE" sz="1400" b="0" i="1" u="none" strike="noStrike" cap="none">
                <a:solidFill>
                  <a:srgbClr val="000000"/>
                </a:solidFill>
                <a:latin typeface="Arial"/>
                <a:ea typeface="Arial"/>
                <a:cs typeface="Arial"/>
                <a:sym typeface="Arial"/>
              </a:rPr>
              <a:t>Suggestion mining from text</a:t>
            </a:r>
            <a:r>
              <a:rPr lang="en-IE" sz="1400" b="0" i="0" u="none" strike="noStrike" cap="none">
                <a:solidFill>
                  <a:srgbClr val="000000"/>
                </a:solidFill>
                <a:latin typeface="Arial"/>
                <a:ea typeface="Arial"/>
                <a:cs typeface="Arial"/>
                <a:sym typeface="Arial"/>
              </a:rPr>
              <a:t> (Doctoral dissertation, NUI Galway)</a:t>
            </a:r>
            <a:endParaRPr sz="1400" b="0" i="1" u="none" strike="noStrike" cap="none">
              <a:solidFill>
                <a:srgbClr val="000000"/>
              </a:solidFill>
              <a:latin typeface="Arial"/>
              <a:ea typeface="Arial"/>
              <a:cs typeface="Arial"/>
              <a:sym typeface="Arial"/>
            </a:endParaRPr>
          </a:p>
        </p:txBody>
      </p:sp>
      <p:pic>
        <p:nvPicPr>
          <p:cNvPr id="333" name="Google Shape;333;p22"/>
          <p:cNvPicPr preferRelativeResize="0"/>
          <p:nvPr/>
        </p:nvPicPr>
        <p:blipFill rotWithShape="1">
          <a:blip r:embed="rId3">
            <a:alphaModFix/>
          </a:blip>
          <a:srcRect/>
          <a:stretch/>
        </p:blipFill>
        <p:spPr>
          <a:xfrm>
            <a:off x="9229725" y="3863466"/>
            <a:ext cx="2105025" cy="2089277"/>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1496</Words>
  <Application>Microsoft Macintosh PowerPoint</Application>
  <PresentationFormat>Widescreen</PresentationFormat>
  <Paragraphs>251</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vt:lpstr>
      <vt:lpstr>Arial</vt:lpstr>
      <vt:lpstr>Playfair Display</vt:lpstr>
      <vt:lpstr>Garamond</vt:lpstr>
      <vt:lpstr>Times New Roman</vt:lpstr>
      <vt:lpstr>Ubuntu</vt:lpstr>
      <vt:lpstr>Office Theme</vt:lpstr>
      <vt:lpstr>Introduction to NLP 3. Text Classification</vt:lpstr>
      <vt:lpstr>Applications of Text Classification</vt:lpstr>
      <vt:lpstr>Sentiment Analysis</vt:lpstr>
      <vt:lpstr>Subject Classification</vt:lpstr>
      <vt:lpstr>Authorship Identification</vt:lpstr>
      <vt:lpstr>Classification and LIWC</vt:lpstr>
      <vt:lpstr>Suggestion Mining</vt:lpstr>
      <vt:lpstr>Suggestions</vt:lpstr>
      <vt:lpstr>Suggestion Mining</vt:lpstr>
      <vt:lpstr>Probability in NLP</vt:lpstr>
      <vt:lpstr>Probability</vt:lpstr>
      <vt:lpstr>Probability</vt:lpstr>
      <vt:lpstr>Let’s play a game!</vt:lpstr>
      <vt:lpstr>Chinese Room</vt:lpstr>
      <vt:lpstr>Probability in NLP</vt:lpstr>
      <vt:lpstr>What is wrong with these statements?</vt:lpstr>
      <vt:lpstr>Axioms of Probability</vt:lpstr>
      <vt:lpstr>Text Classification</vt:lpstr>
      <vt:lpstr>Bayes’ Law and Naïve Bayes</vt:lpstr>
      <vt:lpstr>Probability refresher</vt:lpstr>
      <vt:lpstr>Bayes’ Law</vt:lpstr>
      <vt:lpstr>Features</vt:lpstr>
      <vt:lpstr>Applying Bayes Law</vt:lpstr>
      <vt:lpstr>Independence</vt:lpstr>
      <vt:lpstr>Naïve Bayes</vt:lpstr>
      <vt:lpstr>Learning and Evaluating</vt:lpstr>
      <vt:lpstr>Learning Bayesian Models</vt:lpstr>
      <vt:lpstr>Evaluation</vt:lpstr>
      <vt:lpstr>Precision, Recall</vt:lpstr>
      <vt:lpstr>F-Measure</vt:lpstr>
      <vt:lpstr>F-Measure</vt:lpstr>
      <vt:lpstr>Text Classification</vt:lpstr>
      <vt:lpstr>Improving Text Classification</vt:lpstr>
      <vt:lpstr>Stopwords</vt:lpstr>
      <vt:lpstr>Document Frequency</vt:lpstr>
      <vt:lpstr>TF-IDF</vt:lpstr>
      <vt:lpstr>TF-IDF and Naïve Bayes</vt:lpstr>
      <vt:lpstr>Out of Vocabulary Items</vt:lpstr>
      <vt:lpstr>Add-one smoothing</vt:lpstr>
      <vt:lpstr>Problems with add one smoothing</vt:lpstr>
      <vt:lpstr>Exercise Sheet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NLP 3. Text Classification</dc:title>
  <cp:lastModifiedBy>Li, Jiarong</cp:lastModifiedBy>
  <cp:revision>1</cp:revision>
  <dcterms:modified xsi:type="dcterms:W3CDTF">2022-11-07T20:32:16Z</dcterms:modified>
</cp:coreProperties>
</file>